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5aecc11b7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aecc11b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aecc11b75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aecc11b75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5aecc11b75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5aecc11b75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5aecc11b75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5aecc11b75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aecc11b75_0_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aecc11b75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5aecc11b75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aecc11b75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aecc11b75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aecc11b75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aecc11b75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aecc11b75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aecc11b75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aecc11b75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aecc11b75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aecc11b75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5aecc11b75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5aecc11b75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aecc11b75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aecc11b75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5aecc11b75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5aecc11b75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3997" cy="5143502"/>
          </a:xfrm>
          <a:prstGeom prst="rect">
            <a:avLst/>
          </a:prstGeom>
          <a:noFill/>
          <a:ln>
            <a:noFill/>
          </a:ln>
        </p:spPr>
      </p:pic>
      <p:sp>
        <p:nvSpPr>
          <p:cNvPr id="55" name="Google Shape;55;p13"/>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56" name="Google Shape;56;p13"/>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34825" y="52250"/>
            <a:ext cx="9144000" cy="1175700"/>
          </a:xfrm>
          <a:prstGeom prst="rect">
            <a:avLst/>
          </a:prstGeom>
          <a:noFill/>
          <a:ln>
            <a:noFill/>
          </a:ln>
        </p:spPr>
        <p:txBody>
          <a:bodyPr anchorCtr="0" anchor="t" bIns="91425" lIns="91425" spcFirstLastPara="1" rIns="91425" wrap="square" tIns="91425">
            <a:noAutofit/>
          </a:bodyPr>
          <a:lstStyle/>
          <a:p>
            <a:pPr indent="457200" lvl="0" marL="457200" rtl="0" algn="l">
              <a:spcBef>
                <a:spcPts val="0"/>
              </a:spcBef>
              <a:spcAft>
                <a:spcPts val="0"/>
              </a:spcAft>
              <a:buNone/>
            </a:pPr>
            <a:r>
              <a:rPr b="1" lang="en" sz="6000">
                <a:solidFill>
                  <a:srgbClr val="FF0000"/>
                </a:solidFill>
                <a:highlight>
                  <a:srgbClr val="C89B7B"/>
                </a:highlight>
                <a:latin typeface="Verdana"/>
                <a:ea typeface="Verdana"/>
                <a:cs typeface="Verdana"/>
                <a:sym typeface="Verdana"/>
              </a:rPr>
              <a:t>What Is</a:t>
            </a:r>
            <a:endParaRPr b="1" sz="6000">
              <a:solidFill>
                <a:srgbClr val="FF0000"/>
              </a:solidFill>
              <a:highlight>
                <a:srgbClr val="C89B7B"/>
              </a:highlight>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33" name="Shape 133"/>
        <p:cNvGrpSpPr/>
        <p:nvPr/>
      </p:nvGrpSpPr>
      <p:grpSpPr>
        <a:xfrm>
          <a:off x="0" y="0"/>
          <a:ext cx="0" cy="0"/>
          <a:chOff x="0" y="0"/>
          <a:chExt cx="0" cy="0"/>
        </a:xfrm>
      </p:grpSpPr>
      <p:pic>
        <p:nvPicPr>
          <p:cNvPr id="134" name="Google Shape;134;p22"/>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35" name="Google Shape;135;p22"/>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36" name="Google Shape;136;p22"/>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Clr>
                <a:schemeClr val="dk1"/>
              </a:buClr>
              <a:buSzPts val="1100"/>
              <a:buFont typeface="Arial"/>
              <a:buNone/>
            </a:pPr>
            <a:r>
              <a:rPr lang="en" sz="1800">
                <a:solidFill>
                  <a:srgbClr val="FFFF00"/>
                </a:solidFill>
                <a:latin typeface="Verdana"/>
                <a:ea typeface="Verdana"/>
                <a:cs typeface="Verdana"/>
                <a:sym typeface="Verdana"/>
              </a:rPr>
              <a:t>And one final necessary way is to be baptised.  Mark 16: 14-16</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37" name="Google Shape;137;p22"/>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41" name="Shape 141"/>
        <p:cNvGrpSpPr/>
        <p:nvPr/>
      </p:nvGrpSpPr>
      <p:grpSpPr>
        <a:xfrm>
          <a:off x="0" y="0"/>
          <a:ext cx="0" cy="0"/>
          <a:chOff x="0" y="0"/>
          <a:chExt cx="0" cy="0"/>
        </a:xfrm>
      </p:grpSpPr>
      <p:pic>
        <p:nvPicPr>
          <p:cNvPr id="142" name="Google Shape;142;p23"/>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43" name="Google Shape;143;p23"/>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44" name="Google Shape;144;p23"/>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Clr>
                <a:schemeClr val="dk1"/>
              </a:buClr>
              <a:buSzPts val="1100"/>
              <a:buFont typeface="Arial"/>
              <a:buNone/>
            </a:pPr>
            <a:r>
              <a:rPr i="1" lang="en" sz="1800">
                <a:solidFill>
                  <a:srgbClr val="FFFF00"/>
                </a:solidFill>
                <a:latin typeface="Verdana"/>
                <a:ea typeface="Verdana"/>
                <a:cs typeface="Verdana"/>
                <a:sym typeface="Verdana"/>
              </a:rPr>
              <a:t>Later He appeared to the eleven as they sat at the table; and He rebuked their unbelief and hardness of heart, because they did not believe those who had seen Him after He had risen. </a:t>
            </a:r>
            <a:endParaRPr i="1"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rPr i="1" lang="en" sz="1800">
                <a:solidFill>
                  <a:srgbClr val="FFFF00"/>
                </a:solidFill>
                <a:latin typeface="Verdana"/>
                <a:ea typeface="Verdana"/>
                <a:cs typeface="Verdana"/>
                <a:sym typeface="Verdana"/>
              </a:rPr>
              <a:t>And He said to them, “Go into all the world and preach the gospel to every creature.</a:t>
            </a:r>
            <a:r>
              <a:rPr b="1" i="1" lang="en" sz="1800">
                <a:solidFill>
                  <a:srgbClr val="FFFF00"/>
                </a:solidFill>
                <a:latin typeface="Verdana"/>
                <a:ea typeface="Verdana"/>
                <a:cs typeface="Verdana"/>
                <a:sym typeface="Verdana"/>
              </a:rPr>
              <a:t> </a:t>
            </a:r>
            <a:r>
              <a:rPr i="1" lang="en" sz="1800">
                <a:solidFill>
                  <a:srgbClr val="FFFF00"/>
                </a:solidFill>
                <a:latin typeface="Verdana"/>
                <a:ea typeface="Verdana"/>
                <a:cs typeface="Verdana"/>
                <a:sym typeface="Verdana"/>
              </a:rPr>
              <a:t>He who believes and is baptized will be saved; but he who does not believe will be condemned</a:t>
            </a:r>
            <a:endParaRPr i="1"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45" name="Google Shape;145;p23"/>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49" name="Shape 149"/>
        <p:cNvGrpSpPr/>
        <p:nvPr/>
      </p:nvGrpSpPr>
      <p:grpSpPr>
        <a:xfrm>
          <a:off x="0" y="0"/>
          <a:ext cx="0" cy="0"/>
          <a:chOff x="0" y="0"/>
          <a:chExt cx="0" cy="0"/>
        </a:xfrm>
      </p:grpSpPr>
      <p:pic>
        <p:nvPicPr>
          <p:cNvPr id="150" name="Google Shape;150;p24"/>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51" name="Google Shape;151;p24"/>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52" name="Google Shape;152;p24"/>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None/>
            </a:pPr>
            <a:r>
              <a:rPr lang="en" sz="1800">
                <a:solidFill>
                  <a:srgbClr val="FFFF00"/>
                </a:solidFill>
                <a:latin typeface="Verdana"/>
                <a:ea typeface="Verdana"/>
                <a:cs typeface="Verdana"/>
                <a:sym typeface="Verdana"/>
              </a:rPr>
              <a:t>We show God that we love Him when we obey the gospel and are baptized.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None/>
            </a:pPr>
            <a:r>
              <a:rPr lang="en" sz="1800">
                <a:solidFill>
                  <a:srgbClr val="FFFF00"/>
                </a:solidFill>
                <a:latin typeface="Verdana"/>
                <a:ea typeface="Verdana"/>
                <a:cs typeface="Verdana"/>
                <a:sym typeface="Verdana"/>
              </a:rPr>
              <a:t>We show God that we love Him when we are saved, and we show God that we love Him when we, through living a godly life of obedience to Him, maintain that salvation.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Clr>
                <a:schemeClr val="dk1"/>
              </a:buClr>
              <a:buSzPts val="1100"/>
              <a:buFont typeface="Arial"/>
              <a:buNone/>
            </a:pPr>
            <a:r>
              <a:rPr lang="en" sz="1800">
                <a:solidFill>
                  <a:srgbClr val="FFFF00"/>
                </a:solidFill>
                <a:latin typeface="Verdana"/>
                <a:ea typeface="Verdana"/>
                <a:cs typeface="Verdana"/>
                <a:sym typeface="Verdana"/>
              </a:rPr>
              <a:t>That is love.</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700"/>
              </a:spcAft>
              <a:buNone/>
            </a:pPr>
            <a:r>
              <a:t/>
            </a:r>
            <a:endParaRPr i="1" sz="1800">
              <a:solidFill>
                <a:srgbClr val="FFFF00"/>
              </a:solidFill>
              <a:latin typeface="Verdana"/>
              <a:ea typeface="Verdana"/>
              <a:cs typeface="Verdana"/>
              <a:sym typeface="Verdana"/>
            </a:endParaRPr>
          </a:p>
        </p:txBody>
      </p:sp>
      <p:pic>
        <p:nvPicPr>
          <p:cNvPr id="153" name="Google Shape;153;p24"/>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57" name="Shape 157"/>
        <p:cNvGrpSpPr/>
        <p:nvPr/>
      </p:nvGrpSpPr>
      <p:grpSpPr>
        <a:xfrm>
          <a:off x="0" y="0"/>
          <a:ext cx="0" cy="0"/>
          <a:chOff x="0" y="0"/>
          <a:chExt cx="0" cy="0"/>
        </a:xfrm>
      </p:grpSpPr>
      <p:pic>
        <p:nvPicPr>
          <p:cNvPr id="158" name="Google Shape;158;p25"/>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59" name="Google Shape;159;p25"/>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60" name="Google Shape;160;p25"/>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None/>
            </a:pPr>
            <a:r>
              <a:rPr lang="en" sz="1800">
                <a:solidFill>
                  <a:srgbClr val="FFFF00"/>
                </a:solidFill>
                <a:latin typeface="Verdana"/>
                <a:ea typeface="Verdana"/>
                <a:cs typeface="Verdana"/>
                <a:sym typeface="Verdana"/>
              </a:rPr>
              <a:t>We show God that we love Him when we obey the gospel and are baptized.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None/>
            </a:pPr>
            <a:r>
              <a:rPr lang="en" sz="1800">
                <a:solidFill>
                  <a:srgbClr val="FFFF00"/>
                </a:solidFill>
                <a:latin typeface="Verdana"/>
                <a:ea typeface="Verdana"/>
                <a:cs typeface="Verdana"/>
                <a:sym typeface="Verdana"/>
              </a:rPr>
              <a:t>We show God that we love Him when we are saved, and we show God that we love Him when we, through living a godly life of obedience to Him, maintain that salvation.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None/>
            </a:pPr>
            <a:r>
              <a:rPr lang="en" sz="1800">
                <a:solidFill>
                  <a:srgbClr val="FFFF00"/>
                </a:solidFill>
                <a:latin typeface="Verdana"/>
                <a:ea typeface="Verdana"/>
                <a:cs typeface="Verdana"/>
                <a:sym typeface="Verdana"/>
              </a:rPr>
              <a:t>That is love.</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None/>
            </a:pPr>
            <a:r>
              <a:rPr lang="en" sz="1800">
                <a:solidFill>
                  <a:srgbClr val="FFFF00"/>
                </a:solidFill>
                <a:latin typeface="Verdana"/>
                <a:ea typeface="Verdana"/>
                <a:cs typeface="Verdana"/>
                <a:sym typeface="Verdana"/>
              </a:rPr>
              <a:t>Thank you for your attention through this series.</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1100"/>
              </a:spcBef>
              <a:spcAft>
                <a:spcPts val="700"/>
              </a:spcAft>
              <a:buNone/>
            </a:pPr>
            <a:r>
              <a:t/>
            </a:r>
            <a:endParaRPr i="1" sz="1800">
              <a:solidFill>
                <a:srgbClr val="FFFF00"/>
              </a:solidFill>
              <a:latin typeface="Verdana"/>
              <a:ea typeface="Verdana"/>
              <a:cs typeface="Verdana"/>
              <a:sym typeface="Verdana"/>
            </a:endParaRPr>
          </a:p>
        </p:txBody>
      </p:sp>
      <p:pic>
        <p:nvPicPr>
          <p:cNvPr id="161" name="Google Shape;161;p25"/>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63" name="Google Shape;63;p14"/>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64" name="Google Shape;64;p14"/>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Finally let’s consider more forms of love. First, the love shown when one teaches. As a teacher, others will consider the words spoken and how they are spoken.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72" name="Google Shape;72;p15"/>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73" name="Google Shape;73;p15"/>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5"/>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Finally let’s consider more forms of love. First, the love shown when one teaches. As a teacher, others will consider the words spoken and how they are spoken.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They will consider the scripture used and how well the speaker makes the points he is attempting to make and whether or not they apply or are used in error.</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79" name="Shape 79"/>
        <p:cNvGrpSpPr/>
        <p:nvPr/>
      </p:nvGrpSpPr>
      <p:grpSpPr>
        <a:xfrm>
          <a:off x="0" y="0"/>
          <a:ext cx="0" cy="0"/>
          <a:chOff x="0" y="0"/>
          <a:chExt cx="0" cy="0"/>
        </a:xfrm>
      </p:grpSpPr>
      <p:pic>
        <p:nvPicPr>
          <p:cNvPr id="80" name="Google Shape;80;p16"/>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81" name="Google Shape;81;p16"/>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82" name="Google Shape;82;p16"/>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6"/>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Considering how important it is, why does anyone present a lesson, talk, or sermon?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88" name="Shape 88"/>
        <p:cNvGrpSpPr/>
        <p:nvPr/>
      </p:nvGrpSpPr>
      <p:grpSpPr>
        <a:xfrm>
          <a:off x="0" y="0"/>
          <a:ext cx="0" cy="0"/>
          <a:chOff x="0" y="0"/>
          <a:chExt cx="0" cy="0"/>
        </a:xfrm>
      </p:grpSpPr>
      <p:pic>
        <p:nvPicPr>
          <p:cNvPr id="89" name="Google Shape;89;p17"/>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90" name="Google Shape;90;p17"/>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91" name="Google Shape;91;p17"/>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7"/>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7"/>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Considering how important it is, why does anyone present a lesson, talk, or sermon?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We do so because we love those who hear those messages. We love them so we work on material and strive to use scripture as best we can to make that material focused and easily understood.</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97" name="Shape 97"/>
        <p:cNvGrpSpPr/>
        <p:nvPr/>
      </p:nvGrpSpPr>
      <p:grpSpPr>
        <a:xfrm>
          <a:off x="0" y="0"/>
          <a:ext cx="0" cy="0"/>
          <a:chOff x="0" y="0"/>
          <a:chExt cx="0" cy="0"/>
        </a:xfrm>
      </p:grpSpPr>
      <p:pic>
        <p:nvPicPr>
          <p:cNvPr id="98" name="Google Shape;98;p18"/>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99" name="Google Shape;99;p18"/>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00" name="Google Shape;100;p18"/>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8"/>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8"/>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Clr>
                <a:schemeClr val="dk1"/>
              </a:buClr>
              <a:buSzPts val="1100"/>
              <a:buFont typeface="Arial"/>
              <a:buNone/>
            </a:pPr>
            <a:r>
              <a:rPr lang="en" sz="1800">
                <a:solidFill>
                  <a:srgbClr val="D2034F"/>
                </a:solidFill>
                <a:latin typeface="Verdana"/>
                <a:ea typeface="Verdana"/>
                <a:cs typeface="Verdana"/>
                <a:sym typeface="Verdana"/>
              </a:rPr>
              <a:t>It’s not for the money. If it was, I’d be speaking for a mega church, making people feel good, and use little if any scripture, but then how would you grow?</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06" name="Shape 106"/>
        <p:cNvGrpSpPr/>
        <p:nvPr/>
      </p:nvGrpSpPr>
      <p:grpSpPr>
        <a:xfrm>
          <a:off x="0" y="0"/>
          <a:ext cx="0" cy="0"/>
          <a:chOff x="0" y="0"/>
          <a:chExt cx="0" cy="0"/>
        </a:xfrm>
      </p:grpSpPr>
      <p:pic>
        <p:nvPicPr>
          <p:cNvPr id="107" name="Google Shape;107;p19"/>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08" name="Google Shape;108;p19"/>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09" name="Google Shape;109;p19"/>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9"/>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9"/>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It’s not for the money. If it was, I’d be speaking for a mega church, making people feel good, and use little if any scripture, but then how would you grow?</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Other examples of love are visiting those who are unable to worship as they did, caring for those who are sick, giving them cards/flowers/food, encouraging the growth of the brethren, and weeping with those who are in mourning. All of these are love.</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15" name="Shape 115"/>
        <p:cNvGrpSpPr/>
        <p:nvPr/>
      </p:nvGrpSpPr>
      <p:grpSpPr>
        <a:xfrm>
          <a:off x="0" y="0"/>
          <a:ext cx="0" cy="0"/>
          <a:chOff x="0" y="0"/>
          <a:chExt cx="0" cy="0"/>
        </a:xfrm>
      </p:grpSpPr>
      <p:pic>
        <p:nvPicPr>
          <p:cNvPr id="116" name="Google Shape;116;p20"/>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17" name="Google Shape;117;p20"/>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18" name="Google Shape;118;p20"/>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0"/>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0"/>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Clr>
                <a:schemeClr val="dk1"/>
              </a:buClr>
              <a:buSzPts val="1100"/>
              <a:buFont typeface="Arial"/>
              <a:buNone/>
            </a:pPr>
            <a:r>
              <a:rPr lang="en" sz="1800">
                <a:solidFill>
                  <a:srgbClr val="D2034F"/>
                </a:solidFill>
                <a:latin typeface="Verdana"/>
                <a:ea typeface="Verdana"/>
                <a:cs typeface="Verdana"/>
                <a:sym typeface="Verdana"/>
              </a:rPr>
              <a:t>Why do we speak to others about the bible? Because we love our fellow man and their soul.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24" name="Shape 124"/>
        <p:cNvGrpSpPr/>
        <p:nvPr/>
      </p:nvGrpSpPr>
      <p:grpSpPr>
        <a:xfrm>
          <a:off x="0" y="0"/>
          <a:ext cx="0" cy="0"/>
          <a:chOff x="0" y="0"/>
          <a:chExt cx="0" cy="0"/>
        </a:xfrm>
      </p:grpSpPr>
      <p:pic>
        <p:nvPicPr>
          <p:cNvPr id="125" name="Google Shape;125;p21"/>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26" name="Google Shape;126;p21"/>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27" name="Google Shape;127;p21"/>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1"/>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1"/>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Why do we speak to others about the bible? Because we love our fellow man and their soul.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rPr lang="en" sz="1800">
                <a:solidFill>
                  <a:srgbClr val="D2034F"/>
                </a:solidFill>
                <a:latin typeface="Verdana"/>
                <a:ea typeface="Verdana"/>
                <a:cs typeface="Verdana"/>
                <a:sym typeface="Verdana"/>
              </a:rPr>
              <a:t>Through doing all of these things, we show that we love God.</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110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