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g5cce1f2958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5cce1f2958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Google Shape;120;g5cce1f2958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5cce1f2958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Google Shape;127;g5cce1f2958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5cce1f2958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g5cce1f2958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5cce1f2958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 name="Shape 140"/>
        <p:cNvGrpSpPr/>
        <p:nvPr/>
      </p:nvGrpSpPr>
      <p:grpSpPr>
        <a:xfrm>
          <a:off x="0" y="0"/>
          <a:ext cx="0" cy="0"/>
          <a:chOff x="0" y="0"/>
          <a:chExt cx="0" cy="0"/>
        </a:xfrm>
      </p:grpSpPr>
      <p:sp>
        <p:nvSpPr>
          <p:cNvPr id="141" name="Google Shape;141;g5cce1f2958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5cce1f2958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g5cce1f2958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5cce1f2958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g5cce1f2958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5cce1f2958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Google Shape;162;g5cce1f2958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5cce1f2958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g5cce1f2958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5cce1f2958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5" name="Shape 175"/>
        <p:cNvGrpSpPr/>
        <p:nvPr/>
      </p:nvGrpSpPr>
      <p:grpSpPr>
        <a:xfrm>
          <a:off x="0" y="0"/>
          <a:ext cx="0" cy="0"/>
          <a:chOff x="0" y="0"/>
          <a:chExt cx="0" cy="0"/>
        </a:xfrm>
      </p:grpSpPr>
      <p:sp>
        <p:nvSpPr>
          <p:cNvPr id="176" name="Google Shape;176;g5cce1f2958_0_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5cce1f2958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5cce1f2958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5cce1f2958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Google Shape;183;g5cce1f2958_0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5cce1f2958_0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9" name="Shape 189"/>
        <p:cNvGrpSpPr/>
        <p:nvPr/>
      </p:nvGrpSpPr>
      <p:grpSpPr>
        <a:xfrm>
          <a:off x="0" y="0"/>
          <a:ext cx="0" cy="0"/>
          <a:chOff x="0" y="0"/>
          <a:chExt cx="0" cy="0"/>
        </a:xfrm>
      </p:grpSpPr>
      <p:sp>
        <p:nvSpPr>
          <p:cNvPr id="190" name="Google Shape;190;g5cce1f2958_0_1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5cce1f2958_0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6" name="Shape 196"/>
        <p:cNvGrpSpPr/>
        <p:nvPr/>
      </p:nvGrpSpPr>
      <p:grpSpPr>
        <a:xfrm>
          <a:off x="0" y="0"/>
          <a:ext cx="0" cy="0"/>
          <a:chOff x="0" y="0"/>
          <a:chExt cx="0" cy="0"/>
        </a:xfrm>
      </p:grpSpPr>
      <p:sp>
        <p:nvSpPr>
          <p:cNvPr id="197" name="Google Shape;197;g5cce1f2958_0_1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5cce1f2958_0_1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3" name="Shape 203"/>
        <p:cNvGrpSpPr/>
        <p:nvPr/>
      </p:nvGrpSpPr>
      <p:grpSpPr>
        <a:xfrm>
          <a:off x="0" y="0"/>
          <a:ext cx="0" cy="0"/>
          <a:chOff x="0" y="0"/>
          <a:chExt cx="0" cy="0"/>
        </a:xfrm>
      </p:grpSpPr>
      <p:sp>
        <p:nvSpPr>
          <p:cNvPr id="204" name="Google Shape;204;g5cce1f2958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5cce1f2958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0" name="Shape 210"/>
        <p:cNvGrpSpPr/>
        <p:nvPr/>
      </p:nvGrpSpPr>
      <p:grpSpPr>
        <a:xfrm>
          <a:off x="0" y="0"/>
          <a:ext cx="0" cy="0"/>
          <a:chOff x="0" y="0"/>
          <a:chExt cx="0" cy="0"/>
        </a:xfrm>
      </p:grpSpPr>
      <p:sp>
        <p:nvSpPr>
          <p:cNvPr id="211" name="Google Shape;211;g5cce1f2958_0_1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5cce1f2958_0_1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8" name="Shape 218"/>
        <p:cNvGrpSpPr/>
        <p:nvPr/>
      </p:nvGrpSpPr>
      <p:grpSpPr>
        <a:xfrm>
          <a:off x="0" y="0"/>
          <a:ext cx="0" cy="0"/>
          <a:chOff x="0" y="0"/>
          <a:chExt cx="0" cy="0"/>
        </a:xfrm>
      </p:grpSpPr>
      <p:sp>
        <p:nvSpPr>
          <p:cNvPr id="219" name="Google Shape;219;g5cce1f2958_0_2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5cce1f2958_0_2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6" name="Shape 226"/>
        <p:cNvGrpSpPr/>
        <p:nvPr/>
      </p:nvGrpSpPr>
      <p:grpSpPr>
        <a:xfrm>
          <a:off x="0" y="0"/>
          <a:ext cx="0" cy="0"/>
          <a:chOff x="0" y="0"/>
          <a:chExt cx="0" cy="0"/>
        </a:xfrm>
      </p:grpSpPr>
      <p:sp>
        <p:nvSpPr>
          <p:cNvPr id="227" name="Google Shape;227;g5cce1f2958_0_2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5cce1f2958_0_2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Google Shape;235;g5cce1f2958_0_2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6" name="Google Shape;236;g5cce1f2958_0_2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2" name="Shape 242"/>
        <p:cNvGrpSpPr/>
        <p:nvPr/>
      </p:nvGrpSpPr>
      <p:grpSpPr>
        <a:xfrm>
          <a:off x="0" y="0"/>
          <a:ext cx="0" cy="0"/>
          <a:chOff x="0" y="0"/>
          <a:chExt cx="0" cy="0"/>
        </a:xfrm>
      </p:grpSpPr>
      <p:sp>
        <p:nvSpPr>
          <p:cNvPr id="243" name="Google Shape;243;g5cce1f2958_0_2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4" name="Google Shape;244;g5cce1f2958_0_2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0" name="Shape 250"/>
        <p:cNvGrpSpPr/>
        <p:nvPr/>
      </p:nvGrpSpPr>
      <p:grpSpPr>
        <a:xfrm>
          <a:off x="0" y="0"/>
          <a:ext cx="0" cy="0"/>
          <a:chOff x="0" y="0"/>
          <a:chExt cx="0" cy="0"/>
        </a:xfrm>
      </p:grpSpPr>
      <p:sp>
        <p:nvSpPr>
          <p:cNvPr id="251" name="Google Shape;251;g5cce1f2958_0_2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2" name="Google Shape;252;g5cce1f2958_0_2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g5cce1f2958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5cce1f2958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 name="Shape 70"/>
        <p:cNvGrpSpPr/>
        <p:nvPr/>
      </p:nvGrpSpPr>
      <p:grpSpPr>
        <a:xfrm>
          <a:off x="0" y="0"/>
          <a:ext cx="0" cy="0"/>
          <a:chOff x="0" y="0"/>
          <a:chExt cx="0" cy="0"/>
        </a:xfrm>
      </p:grpSpPr>
      <p:sp>
        <p:nvSpPr>
          <p:cNvPr id="71" name="Google Shape;71;g5cce1f2958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5cce1f2958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7" name="Shape 77"/>
        <p:cNvGrpSpPr/>
        <p:nvPr/>
      </p:nvGrpSpPr>
      <p:grpSpPr>
        <a:xfrm>
          <a:off x="0" y="0"/>
          <a:ext cx="0" cy="0"/>
          <a:chOff x="0" y="0"/>
          <a:chExt cx="0" cy="0"/>
        </a:xfrm>
      </p:grpSpPr>
      <p:sp>
        <p:nvSpPr>
          <p:cNvPr id="78" name="Google Shape;78;g5cce1f2958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5cce1f2958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g5cce1f2958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5cce1f2958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Google Shape;92;g5cce1f2958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5cce1f2958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g5cce1f2958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5cce1f2958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Google Shape;106;g5cce1f2958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5cce1f2958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3.jpg"/><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3.jp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3.jpg"/><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3.jpg"/><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3.jpg"/><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 Id="rId3" Type="http://schemas.openxmlformats.org/officeDocument/2006/relationships/image" Target="../media/image3.jp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3925"/>
            <a:ext cx="9144000" cy="5139575"/>
          </a:xfrm>
          <a:prstGeom prst="rect">
            <a:avLst/>
          </a:prstGeom>
          <a:noFill/>
          <a:ln>
            <a:noFill/>
          </a:ln>
        </p:spPr>
      </p:pic>
      <p:sp>
        <p:nvSpPr>
          <p:cNvPr id="55" name="Google Shape;55;p13"/>
          <p:cNvSpPr txBox="1"/>
          <p:nvPr/>
        </p:nvSpPr>
        <p:spPr>
          <a:xfrm>
            <a:off x="4618650" y="125975"/>
            <a:ext cx="2813100" cy="382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rgbClr val="999999"/>
                </a:solidFill>
                <a:latin typeface="Verdana"/>
                <a:ea typeface="Verdana"/>
                <a:cs typeface="Verdana"/>
                <a:sym typeface="Verdana"/>
              </a:rPr>
              <a:t> </a:t>
            </a:r>
            <a:r>
              <a:rPr b="1" lang="en" sz="4800">
                <a:solidFill>
                  <a:srgbClr val="FF0000"/>
                </a:solidFill>
                <a:latin typeface="Verdana"/>
                <a:ea typeface="Verdana"/>
                <a:cs typeface="Verdana"/>
                <a:sym typeface="Verdana"/>
              </a:rPr>
              <a:t>  The</a:t>
            </a:r>
            <a:endParaRPr b="1" sz="4800">
              <a:solidFill>
                <a:srgbClr val="FF0000"/>
              </a:solidFill>
              <a:latin typeface="Verdana"/>
              <a:ea typeface="Verdana"/>
              <a:cs typeface="Verdana"/>
              <a:sym typeface="Verdana"/>
            </a:endParaRPr>
          </a:p>
          <a:p>
            <a:pPr indent="0" lvl="0" marL="0" rtl="0" algn="l">
              <a:spcBef>
                <a:spcPts val="0"/>
              </a:spcBef>
              <a:spcAft>
                <a:spcPts val="0"/>
              </a:spcAft>
              <a:buNone/>
            </a:pPr>
            <a:r>
              <a:rPr b="1" lang="en" sz="4800">
                <a:solidFill>
                  <a:srgbClr val="FF0000"/>
                </a:solidFill>
                <a:latin typeface="Verdana"/>
                <a:ea typeface="Verdana"/>
                <a:cs typeface="Verdana"/>
                <a:sym typeface="Verdana"/>
              </a:rPr>
              <a:t>  True</a:t>
            </a:r>
            <a:endParaRPr b="1" sz="4800">
              <a:solidFill>
                <a:srgbClr val="FF0000"/>
              </a:solidFill>
              <a:latin typeface="Verdana"/>
              <a:ea typeface="Verdana"/>
              <a:cs typeface="Verdana"/>
              <a:sym typeface="Verdana"/>
            </a:endParaRPr>
          </a:p>
          <a:p>
            <a:pPr indent="0" lvl="0" marL="0" rtl="0" algn="l">
              <a:spcBef>
                <a:spcPts val="0"/>
              </a:spcBef>
              <a:spcAft>
                <a:spcPts val="0"/>
              </a:spcAft>
              <a:buNone/>
            </a:pPr>
            <a:r>
              <a:rPr b="1" lang="en" sz="4800">
                <a:solidFill>
                  <a:srgbClr val="FF0000"/>
                </a:solidFill>
                <a:latin typeface="Verdana"/>
                <a:ea typeface="Verdana"/>
                <a:cs typeface="Verdana"/>
                <a:sym typeface="Verdana"/>
              </a:rPr>
              <a:t> Mirror</a:t>
            </a:r>
            <a:endParaRPr b="1" sz="4800">
              <a:solidFill>
                <a:srgbClr val="FF0000"/>
              </a:solidFill>
              <a:latin typeface="Verdana"/>
              <a:ea typeface="Verdana"/>
              <a:cs typeface="Verdana"/>
              <a:sym typeface="Verdan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115" name="Shape 115"/>
        <p:cNvGrpSpPr/>
        <p:nvPr/>
      </p:nvGrpSpPr>
      <p:grpSpPr>
        <a:xfrm>
          <a:off x="0" y="0"/>
          <a:ext cx="0" cy="0"/>
          <a:chOff x="0" y="0"/>
          <a:chExt cx="0" cy="0"/>
        </a:xfrm>
      </p:grpSpPr>
      <p:pic>
        <p:nvPicPr>
          <p:cNvPr id="116" name="Google Shape;116;p22"/>
          <p:cNvPicPr preferRelativeResize="0"/>
          <p:nvPr/>
        </p:nvPicPr>
        <p:blipFill>
          <a:blip r:embed="rId3">
            <a:alphaModFix/>
          </a:blip>
          <a:stretch>
            <a:fillRect/>
          </a:stretch>
        </p:blipFill>
        <p:spPr>
          <a:xfrm>
            <a:off x="4618650" y="3925"/>
            <a:ext cx="4525350" cy="5139575"/>
          </a:xfrm>
          <a:prstGeom prst="rect">
            <a:avLst/>
          </a:prstGeom>
          <a:noFill/>
          <a:ln>
            <a:noFill/>
          </a:ln>
        </p:spPr>
      </p:pic>
      <p:sp>
        <p:nvSpPr>
          <p:cNvPr id="117" name="Google Shape;117;p22"/>
          <p:cNvSpPr txBox="1"/>
          <p:nvPr/>
        </p:nvSpPr>
        <p:spPr>
          <a:xfrm>
            <a:off x="4618650" y="125975"/>
            <a:ext cx="2813100" cy="382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4800">
              <a:solidFill>
                <a:srgbClr val="FF0000"/>
              </a:solidFill>
              <a:latin typeface="Verdana"/>
              <a:ea typeface="Verdana"/>
              <a:cs typeface="Verdana"/>
              <a:sym typeface="Verdana"/>
            </a:endParaRPr>
          </a:p>
        </p:txBody>
      </p:sp>
      <p:sp>
        <p:nvSpPr>
          <p:cNvPr id="118" name="Google Shape;118;p22"/>
          <p:cNvSpPr txBox="1"/>
          <p:nvPr/>
        </p:nvSpPr>
        <p:spPr>
          <a:xfrm>
            <a:off x="105400" y="252950"/>
            <a:ext cx="4466700" cy="43425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None/>
            </a:pPr>
            <a:r>
              <a:rPr lang="en" sz="1800">
                <a:solidFill>
                  <a:schemeClr val="lt1"/>
                </a:solidFill>
                <a:latin typeface="Verdana"/>
                <a:ea typeface="Verdana"/>
                <a:cs typeface="Verdana"/>
                <a:sym typeface="Verdana"/>
              </a:rPr>
              <a:t>If we are not all growing and improving then we atrophy to those incapable of eating that solid food, if we’ve even grown that far. </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0"/>
              </a:spcAft>
              <a:buNone/>
            </a:pPr>
            <a:r>
              <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1700"/>
              </a:spcAft>
              <a:buNone/>
            </a:pPr>
            <a:r>
              <a:t/>
            </a:r>
            <a:endParaRPr i="1" sz="1800">
              <a:solidFill>
                <a:schemeClr val="lt1"/>
              </a:solidFill>
              <a:latin typeface="Verdana"/>
              <a:ea typeface="Verdana"/>
              <a:cs typeface="Verdana"/>
              <a:sym typeface="Verdan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122" name="Shape 122"/>
        <p:cNvGrpSpPr/>
        <p:nvPr/>
      </p:nvGrpSpPr>
      <p:grpSpPr>
        <a:xfrm>
          <a:off x="0" y="0"/>
          <a:ext cx="0" cy="0"/>
          <a:chOff x="0" y="0"/>
          <a:chExt cx="0" cy="0"/>
        </a:xfrm>
      </p:grpSpPr>
      <p:pic>
        <p:nvPicPr>
          <p:cNvPr id="123" name="Google Shape;123;p23"/>
          <p:cNvPicPr preferRelativeResize="0"/>
          <p:nvPr/>
        </p:nvPicPr>
        <p:blipFill>
          <a:blip r:embed="rId3">
            <a:alphaModFix/>
          </a:blip>
          <a:stretch>
            <a:fillRect/>
          </a:stretch>
        </p:blipFill>
        <p:spPr>
          <a:xfrm>
            <a:off x="4618650" y="3925"/>
            <a:ext cx="4525350" cy="5139575"/>
          </a:xfrm>
          <a:prstGeom prst="rect">
            <a:avLst/>
          </a:prstGeom>
          <a:noFill/>
          <a:ln>
            <a:noFill/>
          </a:ln>
        </p:spPr>
      </p:pic>
      <p:sp>
        <p:nvSpPr>
          <p:cNvPr id="124" name="Google Shape;124;p23"/>
          <p:cNvSpPr txBox="1"/>
          <p:nvPr/>
        </p:nvSpPr>
        <p:spPr>
          <a:xfrm>
            <a:off x="4618650" y="125975"/>
            <a:ext cx="2813100" cy="382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4800">
              <a:solidFill>
                <a:srgbClr val="FF0000"/>
              </a:solidFill>
              <a:latin typeface="Verdana"/>
              <a:ea typeface="Verdana"/>
              <a:cs typeface="Verdana"/>
              <a:sym typeface="Verdana"/>
            </a:endParaRPr>
          </a:p>
        </p:txBody>
      </p:sp>
      <p:sp>
        <p:nvSpPr>
          <p:cNvPr id="125" name="Google Shape;125;p23"/>
          <p:cNvSpPr txBox="1"/>
          <p:nvPr/>
        </p:nvSpPr>
        <p:spPr>
          <a:xfrm>
            <a:off x="105400" y="252950"/>
            <a:ext cx="4466700" cy="43425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None/>
            </a:pPr>
            <a:r>
              <a:rPr lang="en" sz="1800">
                <a:solidFill>
                  <a:schemeClr val="lt1"/>
                </a:solidFill>
                <a:latin typeface="Verdana"/>
                <a:ea typeface="Verdana"/>
                <a:cs typeface="Verdana"/>
                <a:sym typeface="Verdana"/>
              </a:rPr>
              <a:t>If we are not all growing and improving then we atrophy to those incapable of eating that solid food, if we’ve even grown that far. </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0"/>
              </a:spcAft>
              <a:buNone/>
            </a:pPr>
            <a:r>
              <a:rPr lang="en" sz="1800">
                <a:solidFill>
                  <a:schemeClr val="lt1"/>
                </a:solidFill>
                <a:latin typeface="Verdana"/>
                <a:ea typeface="Verdana"/>
                <a:cs typeface="Verdana"/>
                <a:sym typeface="Verdana"/>
              </a:rPr>
              <a:t>A Christian’s growth should be constant and, short of death, never ending.</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0"/>
              </a:spcAft>
              <a:buNone/>
            </a:pPr>
            <a:r>
              <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0"/>
              </a:spcAft>
              <a:buNone/>
            </a:pPr>
            <a:r>
              <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1700"/>
              </a:spcAft>
              <a:buNone/>
            </a:pPr>
            <a:r>
              <a:t/>
            </a:r>
            <a:endParaRPr i="1" sz="1800">
              <a:solidFill>
                <a:schemeClr val="lt1"/>
              </a:solidFill>
              <a:latin typeface="Verdana"/>
              <a:ea typeface="Verdana"/>
              <a:cs typeface="Verdana"/>
              <a:sym typeface="Verdan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129" name="Shape 129"/>
        <p:cNvGrpSpPr/>
        <p:nvPr/>
      </p:nvGrpSpPr>
      <p:grpSpPr>
        <a:xfrm>
          <a:off x="0" y="0"/>
          <a:ext cx="0" cy="0"/>
          <a:chOff x="0" y="0"/>
          <a:chExt cx="0" cy="0"/>
        </a:xfrm>
      </p:grpSpPr>
      <p:pic>
        <p:nvPicPr>
          <p:cNvPr id="130" name="Google Shape;130;p24"/>
          <p:cNvPicPr preferRelativeResize="0"/>
          <p:nvPr/>
        </p:nvPicPr>
        <p:blipFill>
          <a:blip r:embed="rId3">
            <a:alphaModFix/>
          </a:blip>
          <a:stretch>
            <a:fillRect/>
          </a:stretch>
        </p:blipFill>
        <p:spPr>
          <a:xfrm>
            <a:off x="4618650" y="3925"/>
            <a:ext cx="4525350" cy="5139575"/>
          </a:xfrm>
          <a:prstGeom prst="rect">
            <a:avLst/>
          </a:prstGeom>
          <a:noFill/>
          <a:ln>
            <a:noFill/>
          </a:ln>
        </p:spPr>
      </p:pic>
      <p:sp>
        <p:nvSpPr>
          <p:cNvPr id="131" name="Google Shape;131;p24"/>
          <p:cNvSpPr txBox="1"/>
          <p:nvPr/>
        </p:nvSpPr>
        <p:spPr>
          <a:xfrm>
            <a:off x="4618650" y="125975"/>
            <a:ext cx="2813100" cy="382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4800">
              <a:solidFill>
                <a:srgbClr val="FF0000"/>
              </a:solidFill>
              <a:latin typeface="Verdana"/>
              <a:ea typeface="Verdana"/>
              <a:cs typeface="Verdana"/>
              <a:sym typeface="Verdana"/>
            </a:endParaRPr>
          </a:p>
        </p:txBody>
      </p:sp>
      <p:sp>
        <p:nvSpPr>
          <p:cNvPr id="132" name="Google Shape;132;p24"/>
          <p:cNvSpPr txBox="1"/>
          <p:nvPr/>
        </p:nvSpPr>
        <p:spPr>
          <a:xfrm>
            <a:off x="105400" y="252950"/>
            <a:ext cx="4466700" cy="43425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None/>
            </a:pPr>
            <a:r>
              <a:rPr lang="en" sz="1800">
                <a:solidFill>
                  <a:schemeClr val="lt1"/>
                </a:solidFill>
                <a:latin typeface="Verdana"/>
                <a:ea typeface="Verdana"/>
                <a:cs typeface="Verdana"/>
                <a:sym typeface="Verdana"/>
              </a:rPr>
              <a:t>Now most mirrors only work if they’re maintained. </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0"/>
              </a:spcAft>
              <a:buNone/>
            </a:pPr>
            <a:r>
              <a:rPr lang="en" sz="1800">
                <a:solidFill>
                  <a:schemeClr val="lt1"/>
                </a:solidFill>
                <a:latin typeface="Verdana"/>
                <a:ea typeface="Verdana"/>
                <a:cs typeface="Verdana"/>
                <a:sym typeface="Verdana"/>
              </a:rPr>
              <a:t>It’d be easy to adjust the angle of the mirror, crack it, or discolor it to hide the truth that’s shown, however God’s word, as the true mirror, can not in any way be adjusted. Man may try, but they will find out the truth in the end.</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1700"/>
              </a:spcAft>
              <a:buNone/>
            </a:pPr>
            <a:r>
              <a:t/>
            </a:r>
            <a:endParaRPr sz="1800">
              <a:solidFill>
                <a:schemeClr val="lt1"/>
              </a:solidFill>
              <a:latin typeface="Verdana"/>
              <a:ea typeface="Verdana"/>
              <a:cs typeface="Verdana"/>
              <a:sym typeface="Verdan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136" name="Shape 136"/>
        <p:cNvGrpSpPr/>
        <p:nvPr/>
      </p:nvGrpSpPr>
      <p:grpSpPr>
        <a:xfrm>
          <a:off x="0" y="0"/>
          <a:ext cx="0" cy="0"/>
          <a:chOff x="0" y="0"/>
          <a:chExt cx="0" cy="0"/>
        </a:xfrm>
      </p:grpSpPr>
      <p:pic>
        <p:nvPicPr>
          <p:cNvPr id="137" name="Google Shape;137;p25"/>
          <p:cNvPicPr preferRelativeResize="0"/>
          <p:nvPr/>
        </p:nvPicPr>
        <p:blipFill>
          <a:blip r:embed="rId3">
            <a:alphaModFix/>
          </a:blip>
          <a:stretch>
            <a:fillRect/>
          </a:stretch>
        </p:blipFill>
        <p:spPr>
          <a:xfrm>
            <a:off x="4618650" y="3925"/>
            <a:ext cx="4525350" cy="5139575"/>
          </a:xfrm>
          <a:prstGeom prst="rect">
            <a:avLst/>
          </a:prstGeom>
          <a:noFill/>
          <a:ln>
            <a:noFill/>
          </a:ln>
        </p:spPr>
      </p:pic>
      <p:sp>
        <p:nvSpPr>
          <p:cNvPr id="138" name="Google Shape;138;p25"/>
          <p:cNvSpPr txBox="1"/>
          <p:nvPr/>
        </p:nvSpPr>
        <p:spPr>
          <a:xfrm>
            <a:off x="4618650" y="125975"/>
            <a:ext cx="2813100" cy="382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4800">
              <a:solidFill>
                <a:srgbClr val="FF0000"/>
              </a:solidFill>
              <a:latin typeface="Verdana"/>
              <a:ea typeface="Verdana"/>
              <a:cs typeface="Verdana"/>
              <a:sym typeface="Verdana"/>
            </a:endParaRPr>
          </a:p>
        </p:txBody>
      </p:sp>
      <p:sp>
        <p:nvSpPr>
          <p:cNvPr id="139" name="Google Shape;139;p25"/>
          <p:cNvSpPr txBox="1"/>
          <p:nvPr/>
        </p:nvSpPr>
        <p:spPr>
          <a:xfrm>
            <a:off x="105400" y="252950"/>
            <a:ext cx="4466700" cy="43425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None/>
            </a:pPr>
            <a:r>
              <a:rPr lang="en" sz="1800">
                <a:solidFill>
                  <a:schemeClr val="lt1"/>
                </a:solidFill>
                <a:latin typeface="Verdana"/>
                <a:ea typeface="Verdana"/>
                <a:cs typeface="Verdana"/>
                <a:sym typeface="Verdana"/>
              </a:rPr>
              <a:t>That’s just as much a danger to them as it is a blessing to us, as we find in James 1: 16-18</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1700"/>
              </a:spcAft>
              <a:buNone/>
            </a:pPr>
            <a:r>
              <a:t/>
            </a:r>
            <a:endParaRPr sz="1800">
              <a:solidFill>
                <a:schemeClr val="lt1"/>
              </a:solidFill>
              <a:latin typeface="Verdana"/>
              <a:ea typeface="Verdana"/>
              <a:cs typeface="Verdana"/>
              <a:sym typeface="Verdan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143" name="Shape 143"/>
        <p:cNvGrpSpPr/>
        <p:nvPr/>
      </p:nvGrpSpPr>
      <p:grpSpPr>
        <a:xfrm>
          <a:off x="0" y="0"/>
          <a:ext cx="0" cy="0"/>
          <a:chOff x="0" y="0"/>
          <a:chExt cx="0" cy="0"/>
        </a:xfrm>
      </p:grpSpPr>
      <p:pic>
        <p:nvPicPr>
          <p:cNvPr id="144" name="Google Shape;144;p26"/>
          <p:cNvPicPr preferRelativeResize="0"/>
          <p:nvPr/>
        </p:nvPicPr>
        <p:blipFill>
          <a:blip r:embed="rId3">
            <a:alphaModFix/>
          </a:blip>
          <a:stretch>
            <a:fillRect/>
          </a:stretch>
        </p:blipFill>
        <p:spPr>
          <a:xfrm>
            <a:off x="4618650" y="3925"/>
            <a:ext cx="4525350" cy="5139575"/>
          </a:xfrm>
          <a:prstGeom prst="rect">
            <a:avLst/>
          </a:prstGeom>
          <a:noFill/>
          <a:ln>
            <a:noFill/>
          </a:ln>
        </p:spPr>
      </p:pic>
      <p:sp>
        <p:nvSpPr>
          <p:cNvPr id="145" name="Google Shape;145;p26"/>
          <p:cNvSpPr txBox="1"/>
          <p:nvPr/>
        </p:nvSpPr>
        <p:spPr>
          <a:xfrm>
            <a:off x="4618650" y="125975"/>
            <a:ext cx="2813100" cy="382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4800">
              <a:solidFill>
                <a:srgbClr val="FF0000"/>
              </a:solidFill>
              <a:latin typeface="Verdana"/>
              <a:ea typeface="Verdana"/>
              <a:cs typeface="Verdana"/>
              <a:sym typeface="Verdana"/>
            </a:endParaRPr>
          </a:p>
        </p:txBody>
      </p:sp>
      <p:sp>
        <p:nvSpPr>
          <p:cNvPr id="146" name="Google Shape;146;p26"/>
          <p:cNvSpPr txBox="1"/>
          <p:nvPr/>
        </p:nvSpPr>
        <p:spPr>
          <a:xfrm>
            <a:off x="105400" y="252950"/>
            <a:ext cx="4466700" cy="43425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None/>
            </a:pPr>
            <a:r>
              <a:rPr lang="en" sz="1800">
                <a:solidFill>
                  <a:schemeClr val="lt1"/>
                </a:solidFill>
                <a:latin typeface="Verdana"/>
                <a:ea typeface="Verdana"/>
                <a:cs typeface="Verdana"/>
                <a:sym typeface="Verdana"/>
              </a:rPr>
              <a:t>That’s just as much a danger to them as it is a blessing to us, as we find in James 1: 16-18</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1700"/>
              </a:spcAft>
              <a:buNone/>
            </a:pPr>
            <a:r>
              <a:rPr i="1" lang="en" sz="1800">
                <a:solidFill>
                  <a:schemeClr val="lt1"/>
                </a:solidFill>
                <a:latin typeface="Verdana"/>
                <a:ea typeface="Verdana"/>
                <a:cs typeface="Verdana"/>
                <a:sym typeface="Verdana"/>
              </a:rPr>
              <a:t>“Do not be deceived, my beloved brethren. </a:t>
            </a:r>
            <a:r>
              <a:rPr b="1" i="1" lang="en" sz="1800">
                <a:solidFill>
                  <a:schemeClr val="lt1"/>
                </a:solidFill>
                <a:latin typeface="Verdana"/>
                <a:ea typeface="Verdana"/>
                <a:cs typeface="Verdana"/>
                <a:sym typeface="Verdana"/>
              </a:rPr>
              <a:t> </a:t>
            </a:r>
            <a:r>
              <a:rPr i="1" lang="en" sz="1800">
                <a:solidFill>
                  <a:schemeClr val="lt1"/>
                </a:solidFill>
                <a:latin typeface="Verdana"/>
                <a:ea typeface="Verdana"/>
                <a:cs typeface="Verdana"/>
                <a:sym typeface="Verdana"/>
              </a:rPr>
              <a:t>Every good gift and every perfect gift is from above, and comes down from the Father of lights, with whom there is no variation or shadow of turning. </a:t>
            </a:r>
            <a:endParaRPr sz="1800">
              <a:solidFill>
                <a:schemeClr val="lt1"/>
              </a:solidFill>
              <a:latin typeface="Verdana"/>
              <a:ea typeface="Verdana"/>
              <a:cs typeface="Verdana"/>
              <a:sym typeface="Verdan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150" name="Shape 150"/>
        <p:cNvGrpSpPr/>
        <p:nvPr/>
      </p:nvGrpSpPr>
      <p:grpSpPr>
        <a:xfrm>
          <a:off x="0" y="0"/>
          <a:ext cx="0" cy="0"/>
          <a:chOff x="0" y="0"/>
          <a:chExt cx="0" cy="0"/>
        </a:xfrm>
      </p:grpSpPr>
      <p:pic>
        <p:nvPicPr>
          <p:cNvPr id="151" name="Google Shape;151;p27"/>
          <p:cNvPicPr preferRelativeResize="0"/>
          <p:nvPr/>
        </p:nvPicPr>
        <p:blipFill>
          <a:blip r:embed="rId3">
            <a:alphaModFix/>
          </a:blip>
          <a:stretch>
            <a:fillRect/>
          </a:stretch>
        </p:blipFill>
        <p:spPr>
          <a:xfrm>
            <a:off x="4618650" y="3925"/>
            <a:ext cx="4525350" cy="5139575"/>
          </a:xfrm>
          <a:prstGeom prst="rect">
            <a:avLst/>
          </a:prstGeom>
          <a:noFill/>
          <a:ln>
            <a:noFill/>
          </a:ln>
        </p:spPr>
      </p:pic>
      <p:sp>
        <p:nvSpPr>
          <p:cNvPr id="152" name="Google Shape;152;p27"/>
          <p:cNvSpPr txBox="1"/>
          <p:nvPr/>
        </p:nvSpPr>
        <p:spPr>
          <a:xfrm>
            <a:off x="4618650" y="125975"/>
            <a:ext cx="2813100" cy="382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4800">
              <a:solidFill>
                <a:srgbClr val="FF0000"/>
              </a:solidFill>
              <a:latin typeface="Verdana"/>
              <a:ea typeface="Verdana"/>
              <a:cs typeface="Verdana"/>
              <a:sym typeface="Verdana"/>
            </a:endParaRPr>
          </a:p>
        </p:txBody>
      </p:sp>
      <p:sp>
        <p:nvSpPr>
          <p:cNvPr id="153" name="Google Shape;153;p27"/>
          <p:cNvSpPr txBox="1"/>
          <p:nvPr/>
        </p:nvSpPr>
        <p:spPr>
          <a:xfrm>
            <a:off x="105400" y="252950"/>
            <a:ext cx="4466700" cy="43425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None/>
            </a:pPr>
            <a:r>
              <a:rPr i="1" lang="en" sz="1800">
                <a:solidFill>
                  <a:schemeClr val="lt1"/>
                </a:solidFill>
                <a:latin typeface="Verdana"/>
                <a:ea typeface="Verdana"/>
                <a:cs typeface="Verdana"/>
                <a:sym typeface="Verdana"/>
              </a:rPr>
              <a:t>Of His own will He brought us forth by the word of truth, that we might be a kind of firstfruits of His creatures.”</a:t>
            </a:r>
            <a:endParaRPr i="1" sz="1800">
              <a:solidFill>
                <a:schemeClr val="lt1"/>
              </a:solidFill>
              <a:latin typeface="Verdana"/>
              <a:ea typeface="Verdana"/>
              <a:cs typeface="Verdana"/>
              <a:sym typeface="Verdana"/>
            </a:endParaRPr>
          </a:p>
          <a:p>
            <a:pPr indent="0" lvl="0" marL="0" rtl="0" algn="l">
              <a:lnSpc>
                <a:spcPct val="156000"/>
              </a:lnSpc>
              <a:spcBef>
                <a:spcPts val="1700"/>
              </a:spcBef>
              <a:spcAft>
                <a:spcPts val="0"/>
              </a:spcAft>
              <a:buNone/>
            </a:pPr>
            <a:r>
              <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0"/>
              </a:spcAft>
              <a:buNone/>
            </a:pPr>
            <a:r>
              <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1700"/>
              </a:spcAft>
              <a:buNone/>
            </a:pPr>
            <a:r>
              <a:t/>
            </a:r>
            <a:endParaRPr sz="1800">
              <a:solidFill>
                <a:schemeClr val="lt1"/>
              </a:solidFill>
              <a:latin typeface="Verdana"/>
              <a:ea typeface="Verdana"/>
              <a:cs typeface="Verdana"/>
              <a:sym typeface="Verdan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157" name="Shape 157"/>
        <p:cNvGrpSpPr/>
        <p:nvPr/>
      </p:nvGrpSpPr>
      <p:grpSpPr>
        <a:xfrm>
          <a:off x="0" y="0"/>
          <a:ext cx="0" cy="0"/>
          <a:chOff x="0" y="0"/>
          <a:chExt cx="0" cy="0"/>
        </a:xfrm>
      </p:grpSpPr>
      <p:pic>
        <p:nvPicPr>
          <p:cNvPr id="158" name="Google Shape;158;p28"/>
          <p:cNvPicPr preferRelativeResize="0"/>
          <p:nvPr/>
        </p:nvPicPr>
        <p:blipFill>
          <a:blip r:embed="rId3">
            <a:alphaModFix/>
          </a:blip>
          <a:stretch>
            <a:fillRect/>
          </a:stretch>
        </p:blipFill>
        <p:spPr>
          <a:xfrm>
            <a:off x="4618650" y="3925"/>
            <a:ext cx="4525350" cy="5139575"/>
          </a:xfrm>
          <a:prstGeom prst="rect">
            <a:avLst/>
          </a:prstGeom>
          <a:noFill/>
          <a:ln>
            <a:noFill/>
          </a:ln>
        </p:spPr>
      </p:pic>
      <p:sp>
        <p:nvSpPr>
          <p:cNvPr id="159" name="Google Shape;159;p28"/>
          <p:cNvSpPr txBox="1"/>
          <p:nvPr/>
        </p:nvSpPr>
        <p:spPr>
          <a:xfrm>
            <a:off x="4618650" y="125975"/>
            <a:ext cx="2813100" cy="382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4800">
              <a:solidFill>
                <a:srgbClr val="FF0000"/>
              </a:solidFill>
              <a:latin typeface="Verdana"/>
              <a:ea typeface="Verdana"/>
              <a:cs typeface="Verdana"/>
              <a:sym typeface="Verdana"/>
            </a:endParaRPr>
          </a:p>
        </p:txBody>
      </p:sp>
      <p:sp>
        <p:nvSpPr>
          <p:cNvPr id="160" name="Google Shape;160;p28"/>
          <p:cNvSpPr txBox="1"/>
          <p:nvPr/>
        </p:nvSpPr>
        <p:spPr>
          <a:xfrm>
            <a:off x="105400" y="252950"/>
            <a:ext cx="4466700" cy="43425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None/>
            </a:pPr>
            <a:r>
              <a:rPr lang="en" sz="1800">
                <a:solidFill>
                  <a:schemeClr val="lt1"/>
                </a:solidFill>
                <a:latin typeface="Verdana"/>
                <a:ea typeface="Verdana"/>
                <a:cs typeface="Verdana"/>
                <a:sym typeface="Verdana"/>
              </a:rPr>
              <a:t>For those who try to change God’s word, they will fail as God does not change. </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1700"/>
              </a:spcAft>
              <a:buNone/>
            </a:pPr>
            <a:r>
              <a:t/>
            </a:r>
            <a:endParaRPr i="1" sz="1800">
              <a:solidFill>
                <a:schemeClr val="lt1"/>
              </a:solidFill>
              <a:latin typeface="Verdana"/>
              <a:ea typeface="Verdana"/>
              <a:cs typeface="Verdana"/>
              <a:sym typeface="Verdan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164" name="Shape 164"/>
        <p:cNvGrpSpPr/>
        <p:nvPr/>
      </p:nvGrpSpPr>
      <p:grpSpPr>
        <a:xfrm>
          <a:off x="0" y="0"/>
          <a:ext cx="0" cy="0"/>
          <a:chOff x="0" y="0"/>
          <a:chExt cx="0" cy="0"/>
        </a:xfrm>
      </p:grpSpPr>
      <p:pic>
        <p:nvPicPr>
          <p:cNvPr id="165" name="Google Shape;165;p29"/>
          <p:cNvPicPr preferRelativeResize="0"/>
          <p:nvPr/>
        </p:nvPicPr>
        <p:blipFill>
          <a:blip r:embed="rId3">
            <a:alphaModFix/>
          </a:blip>
          <a:stretch>
            <a:fillRect/>
          </a:stretch>
        </p:blipFill>
        <p:spPr>
          <a:xfrm>
            <a:off x="4618650" y="3925"/>
            <a:ext cx="4525350" cy="5139575"/>
          </a:xfrm>
          <a:prstGeom prst="rect">
            <a:avLst/>
          </a:prstGeom>
          <a:noFill/>
          <a:ln>
            <a:noFill/>
          </a:ln>
        </p:spPr>
      </p:pic>
      <p:sp>
        <p:nvSpPr>
          <p:cNvPr id="166" name="Google Shape;166;p29"/>
          <p:cNvSpPr txBox="1"/>
          <p:nvPr/>
        </p:nvSpPr>
        <p:spPr>
          <a:xfrm>
            <a:off x="4618650" y="125975"/>
            <a:ext cx="2813100" cy="382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4800">
              <a:solidFill>
                <a:srgbClr val="FF0000"/>
              </a:solidFill>
              <a:latin typeface="Verdana"/>
              <a:ea typeface="Verdana"/>
              <a:cs typeface="Verdana"/>
              <a:sym typeface="Verdana"/>
            </a:endParaRPr>
          </a:p>
        </p:txBody>
      </p:sp>
      <p:sp>
        <p:nvSpPr>
          <p:cNvPr id="167" name="Google Shape;167;p29"/>
          <p:cNvSpPr txBox="1"/>
          <p:nvPr/>
        </p:nvSpPr>
        <p:spPr>
          <a:xfrm>
            <a:off x="105400" y="252950"/>
            <a:ext cx="4466700" cy="43425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None/>
            </a:pPr>
            <a:r>
              <a:rPr lang="en" sz="1800">
                <a:solidFill>
                  <a:schemeClr val="lt1"/>
                </a:solidFill>
                <a:latin typeface="Verdana"/>
                <a:ea typeface="Verdana"/>
                <a:cs typeface="Verdana"/>
                <a:sym typeface="Verdana"/>
              </a:rPr>
              <a:t>For those who try to change God’s word, they will fail as God does not change. </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0"/>
              </a:spcAft>
              <a:buNone/>
            </a:pPr>
            <a:r>
              <a:rPr lang="en" sz="1800">
                <a:solidFill>
                  <a:schemeClr val="lt1"/>
                </a:solidFill>
                <a:latin typeface="Verdana"/>
                <a:ea typeface="Verdana"/>
                <a:cs typeface="Verdana"/>
                <a:sym typeface="Verdana"/>
              </a:rPr>
              <a:t>For those who heed the true mirror and learn about our spiritual condition by regularly looking into it, we are benefited with an eternal benefit for those who are steadfast until death.</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0"/>
              </a:spcAft>
              <a:buNone/>
            </a:pPr>
            <a:r>
              <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1700"/>
              </a:spcAft>
              <a:buNone/>
            </a:pPr>
            <a:r>
              <a:t/>
            </a:r>
            <a:endParaRPr i="1" sz="1800">
              <a:solidFill>
                <a:schemeClr val="lt1"/>
              </a:solidFill>
              <a:latin typeface="Verdana"/>
              <a:ea typeface="Verdana"/>
              <a:cs typeface="Verdana"/>
              <a:sym typeface="Verdan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171" name="Shape 171"/>
        <p:cNvGrpSpPr/>
        <p:nvPr/>
      </p:nvGrpSpPr>
      <p:grpSpPr>
        <a:xfrm>
          <a:off x="0" y="0"/>
          <a:ext cx="0" cy="0"/>
          <a:chOff x="0" y="0"/>
          <a:chExt cx="0" cy="0"/>
        </a:xfrm>
      </p:grpSpPr>
      <p:pic>
        <p:nvPicPr>
          <p:cNvPr id="172" name="Google Shape;172;p30"/>
          <p:cNvPicPr preferRelativeResize="0"/>
          <p:nvPr/>
        </p:nvPicPr>
        <p:blipFill>
          <a:blip r:embed="rId3">
            <a:alphaModFix/>
          </a:blip>
          <a:stretch>
            <a:fillRect/>
          </a:stretch>
        </p:blipFill>
        <p:spPr>
          <a:xfrm>
            <a:off x="4618650" y="3925"/>
            <a:ext cx="4525350" cy="5139575"/>
          </a:xfrm>
          <a:prstGeom prst="rect">
            <a:avLst/>
          </a:prstGeom>
          <a:noFill/>
          <a:ln>
            <a:noFill/>
          </a:ln>
        </p:spPr>
      </p:pic>
      <p:sp>
        <p:nvSpPr>
          <p:cNvPr id="173" name="Google Shape;173;p30"/>
          <p:cNvSpPr txBox="1"/>
          <p:nvPr/>
        </p:nvSpPr>
        <p:spPr>
          <a:xfrm>
            <a:off x="4618650" y="125975"/>
            <a:ext cx="2813100" cy="382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4800">
              <a:solidFill>
                <a:srgbClr val="FF0000"/>
              </a:solidFill>
              <a:latin typeface="Verdana"/>
              <a:ea typeface="Verdana"/>
              <a:cs typeface="Verdana"/>
              <a:sym typeface="Verdana"/>
            </a:endParaRPr>
          </a:p>
        </p:txBody>
      </p:sp>
      <p:sp>
        <p:nvSpPr>
          <p:cNvPr id="174" name="Google Shape;174;p30"/>
          <p:cNvSpPr txBox="1"/>
          <p:nvPr/>
        </p:nvSpPr>
        <p:spPr>
          <a:xfrm>
            <a:off x="105400" y="252950"/>
            <a:ext cx="4466700" cy="43425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None/>
            </a:pPr>
            <a:r>
              <a:rPr lang="en" sz="1800">
                <a:solidFill>
                  <a:schemeClr val="lt1"/>
                </a:solidFill>
                <a:latin typeface="Verdana"/>
                <a:ea typeface="Verdana"/>
                <a:cs typeface="Verdana"/>
                <a:sym typeface="Verdana"/>
              </a:rPr>
              <a:t>They should realize that the point of a mirror is to show ourselves to ourselves, the deep introspective truth that you can’t find anywhere else. </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1700"/>
              </a:spcAft>
              <a:buNone/>
            </a:pPr>
            <a:r>
              <a:t/>
            </a:r>
            <a:endParaRPr sz="1800">
              <a:solidFill>
                <a:schemeClr val="lt1"/>
              </a:solidFill>
              <a:latin typeface="Verdana"/>
              <a:ea typeface="Verdana"/>
              <a:cs typeface="Verdana"/>
              <a:sym typeface="Verdan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178" name="Shape 178"/>
        <p:cNvGrpSpPr/>
        <p:nvPr/>
      </p:nvGrpSpPr>
      <p:grpSpPr>
        <a:xfrm>
          <a:off x="0" y="0"/>
          <a:ext cx="0" cy="0"/>
          <a:chOff x="0" y="0"/>
          <a:chExt cx="0" cy="0"/>
        </a:xfrm>
      </p:grpSpPr>
      <p:pic>
        <p:nvPicPr>
          <p:cNvPr id="179" name="Google Shape;179;p31"/>
          <p:cNvPicPr preferRelativeResize="0"/>
          <p:nvPr/>
        </p:nvPicPr>
        <p:blipFill>
          <a:blip r:embed="rId3">
            <a:alphaModFix/>
          </a:blip>
          <a:stretch>
            <a:fillRect/>
          </a:stretch>
        </p:blipFill>
        <p:spPr>
          <a:xfrm>
            <a:off x="4618650" y="3925"/>
            <a:ext cx="4525350" cy="5139575"/>
          </a:xfrm>
          <a:prstGeom prst="rect">
            <a:avLst/>
          </a:prstGeom>
          <a:noFill/>
          <a:ln>
            <a:noFill/>
          </a:ln>
        </p:spPr>
      </p:pic>
      <p:sp>
        <p:nvSpPr>
          <p:cNvPr id="180" name="Google Shape;180;p31"/>
          <p:cNvSpPr txBox="1"/>
          <p:nvPr/>
        </p:nvSpPr>
        <p:spPr>
          <a:xfrm>
            <a:off x="4618650" y="125975"/>
            <a:ext cx="2813100" cy="382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4800">
              <a:solidFill>
                <a:srgbClr val="FF0000"/>
              </a:solidFill>
              <a:latin typeface="Verdana"/>
              <a:ea typeface="Verdana"/>
              <a:cs typeface="Verdana"/>
              <a:sym typeface="Verdana"/>
            </a:endParaRPr>
          </a:p>
        </p:txBody>
      </p:sp>
      <p:sp>
        <p:nvSpPr>
          <p:cNvPr id="181" name="Google Shape;181;p31"/>
          <p:cNvSpPr txBox="1"/>
          <p:nvPr/>
        </p:nvSpPr>
        <p:spPr>
          <a:xfrm>
            <a:off x="105400" y="252950"/>
            <a:ext cx="4466700" cy="43425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None/>
            </a:pPr>
            <a:r>
              <a:rPr lang="en" sz="1800">
                <a:solidFill>
                  <a:schemeClr val="lt1"/>
                </a:solidFill>
                <a:latin typeface="Verdana"/>
                <a:ea typeface="Verdana"/>
                <a:cs typeface="Verdana"/>
                <a:sym typeface="Verdana"/>
              </a:rPr>
              <a:t>They should realize that the point of a mirror is to show ourselves to ourselves, the deep introspective truth that you can’t find anywhere else. </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0"/>
              </a:spcAft>
              <a:buNone/>
            </a:pPr>
            <a:r>
              <a:rPr lang="en" sz="1800">
                <a:solidFill>
                  <a:schemeClr val="lt1"/>
                </a:solidFill>
                <a:latin typeface="Verdana"/>
                <a:ea typeface="Verdana"/>
                <a:cs typeface="Verdana"/>
                <a:sym typeface="Verdana"/>
              </a:rPr>
              <a:t>We should regularly do a deep examination into ourselves to find out if we have any marks or scars that need healing.</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0"/>
              </a:spcAft>
              <a:buNone/>
            </a:pPr>
            <a:r>
              <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1700"/>
              </a:spcAft>
              <a:buNone/>
            </a:pPr>
            <a:r>
              <a:t/>
            </a:r>
            <a:endParaRPr sz="1800">
              <a:solidFill>
                <a:schemeClr val="lt1"/>
              </a:solidFill>
              <a:latin typeface="Verdana"/>
              <a:ea typeface="Verdana"/>
              <a:cs typeface="Verdana"/>
              <a:sym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59" name="Shape 59"/>
        <p:cNvGrpSpPr/>
        <p:nvPr/>
      </p:nvGrpSpPr>
      <p:grpSpPr>
        <a:xfrm>
          <a:off x="0" y="0"/>
          <a:ext cx="0" cy="0"/>
          <a:chOff x="0" y="0"/>
          <a:chExt cx="0" cy="0"/>
        </a:xfrm>
      </p:grpSpPr>
      <p:pic>
        <p:nvPicPr>
          <p:cNvPr id="60" name="Google Shape;60;p14"/>
          <p:cNvPicPr preferRelativeResize="0"/>
          <p:nvPr/>
        </p:nvPicPr>
        <p:blipFill>
          <a:blip r:embed="rId3">
            <a:alphaModFix/>
          </a:blip>
          <a:stretch>
            <a:fillRect/>
          </a:stretch>
        </p:blipFill>
        <p:spPr>
          <a:xfrm>
            <a:off x="4618650" y="3925"/>
            <a:ext cx="4525350" cy="5139575"/>
          </a:xfrm>
          <a:prstGeom prst="rect">
            <a:avLst/>
          </a:prstGeom>
          <a:noFill/>
          <a:ln>
            <a:noFill/>
          </a:ln>
        </p:spPr>
      </p:pic>
      <p:sp>
        <p:nvSpPr>
          <p:cNvPr id="61" name="Google Shape;61;p14"/>
          <p:cNvSpPr txBox="1"/>
          <p:nvPr/>
        </p:nvSpPr>
        <p:spPr>
          <a:xfrm>
            <a:off x="4618650" y="125975"/>
            <a:ext cx="2813100" cy="382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4800">
              <a:solidFill>
                <a:srgbClr val="FF0000"/>
              </a:solidFill>
              <a:latin typeface="Verdana"/>
              <a:ea typeface="Verdana"/>
              <a:cs typeface="Verdana"/>
              <a:sym typeface="Verdana"/>
            </a:endParaRPr>
          </a:p>
        </p:txBody>
      </p:sp>
      <p:sp>
        <p:nvSpPr>
          <p:cNvPr id="62" name="Google Shape;62;p14"/>
          <p:cNvSpPr txBox="1"/>
          <p:nvPr/>
        </p:nvSpPr>
        <p:spPr>
          <a:xfrm>
            <a:off x="105400" y="252950"/>
            <a:ext cx="4466700" cy="43425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Clr>
                <a:schemeClr val="dk1"/>
              </a:buClr>
              <a:buSzPts val="1100"/>
              <a:buFont typeface="Arial"/>
              <a:buNone/>
            </a:pPr>
            <a:r>
              <a:rPr i="1" lang="en" sz="1800">
                <a:solidFill>
                  <a:srgbClr val="FFFFFF"/>
                </a:solidFill>
                <a:latin typeface="Verdana"/>
                <a:ea typeface="Verdana"/>
                <a:cs typeface="Verdana"/>
                <a:sym typeface="Verdana"/>
              </a:rPr>
              <a:t>Mirrors are everywhere. We typically take them for granted and only use them when we’re getting ready in the morning or driving. However, I’d like to discuss a special mirror today, a true mirror.</a:t>
            </a:r>
            <a:endParaRPr i="1" sz="1800">
              <a:solidFill>
                <a:srgbClr val="FFFFFF"/>
              </a:solidFill>
              <a:latin typeface="Verdana"/>
              <a:ea typeface="Verdana"/>
              <a:cs typeface="Verdana"/>
              <a:sym typeface="Verdana"/>
            </a:endParaRPr>
          </a:p>
          <a:p>
            <a:pPr indent="0" lvl="0" marL="0" rtl="0" algn="l">
              <a:spcBef>
                <a:spcPts val="1700"/>
              </a:spcBef>
              <a:spcAft>
                <a:spcPts val="0"/>
              </a:spcAft>
              <a:buNone/>
            </a:pPr>
            <a:r>
              <a:t/>
            </a:r>
            <a:endParaRPr>
              <a:solidFill>
                <a:srgbClr val="FF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185" name="Shape 185"/>
        <p:cNvGrpSpPr/>
        <p:nvPr/>
      </p:nvGrpSpPr>
      <p:grpSpPr>
        <a:xfrm>
          <a:off x="0" y="0"/>
          <a:ext cx="0" cy="0"/>
          <a:chOff x="0" y="0"/>
          <a:chExt cx="0" cy="0"/>
        </a:xfrm>
      </p:grpSpPr>
      <p:pic>
        <p:nvPicPr>
          <p:cNvPr id="186" name="Google Shape;186;p32"/>
          <p:cNvPicPr preferRelativeResize="0"/>
          <p:nvPr/>
        </p:nvPicPr>
        <p:blipFill>
          <a:blip r:embed="rId3">
            <a:alphaModFix/>
          </a:blip>
          <a:stretch>
            <a:fillRect/>
          </a:stretch>
        </p:blipFill>
        <p:spPr>
          <a:xfrm>
            <a:off x="4618650" y="3925"/>
            <a:ext cx="4525350" cy="5139575"/>
          </a:xfrm>
          <a:prstGeom prst="rect">
            <a:avLst/>
          </a:prstGeom>
          <a:noFill/>
          <a:ln>
            <a:noFill/>
          </a:ln>
        </p:spPr>
      </p:pic>
      <p:sp>
        <p:nvSpPr>
          <p:cNvPr id="187" name="Google Shape;187;p32"/>
          <p:cNvSpPr txBox="1"/>
          <p:nvPr/>
        </p:nvSpPr>
        <p:spPr>
          <a:xfrm>
            <a:off x="4618650" y="125975"/>
            <a:ext cx="2813100" cy="382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4800">
              <a:solidFill>
                <a:srgbClr val="FF0000"/>
              </a:solidFill>
              <a:latin typeface="Verdana"/>
              <a:ea typeface="Verdana"/>
              <a:cs typeface="Verdana"/>
              <a:sym typeface="Verdana"/>
            </a:endParaRPr>
          </a:p>
        </p:txBody>
      </p:sp>
      <p:sp>
        <p:nvSpPr>
          <p:cNvPr id="188" name="Google Shape;188;p32"/>
          <p:cNvSpPr txBox="1"/>
          <p:nvPr/>
        </p:nvSpPr>
        <p:spPr>
          <a:xfrm>
            <a:off x="105400" y="252950"/>
            <a:ext cx="4466700" cy="43425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None/>
            </a:pPr>
            <a:r>
              <a:rPr lang="en" sz="1800">
                <a:solidFill>
                  <a:schemeClr val="lt1"/>
                </a:solidFill>
                <a:latin typeface="Verdana"/>
                <a:ea typeface="Verdana"/>
                <a:cs typeface="Verdana"/>
                <a:sym typeface="Verdana"/>
              </a:rPr>
              <a:t>We can, as others, do a quick examination into the obvious and want those healed, but if that is our focus, we’ll never be given the real lasting change that God’s word promises us, and as Paul states in 2 Corinthians 4: 16-18</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1700"/>
              </a:spcAft>
              <a:buNone/>
            </a:pPr>
            <a:r>
              <a:t/>
            </a:r>
            <a:endParaRPr sz="1800">
              <a:solidFill>
                <a:schemeClr val="lt1"/>
              </a:solidFill>
              <a:latin typeface="Verdana"/>
              <a:ea typeface="Verdana"/>
              <a:cs typeface="Verdana"/>
              <a:sym typeface="Verdan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192" name="Shape 192"/>
        <p:cNvGrpSpPr/>
        <p:nvPr/>
      </p:nvGrpSpPr>
      <p:grpSpPr>
        <a:xfrm>
          <a:off x="0" y="0"/>
          <a:ext cx="0" cy="0"/>
          <a:chOff x="0" y="0"/>
          <a:chExt cx="0" cy="0"/>
        </a:xfrm>
      </p:grpSpPr>
      <p:pic>
        <p:nvPicPr>
          <p:cNvPr id="193" name="Google Shape;193;p33"/>
          <p:cNvPicPr preferRelativeResize="0"/>
          <p:nvPr/>
        </p:nvPicPr>
        <p:blipFill>
          <a:blip r:embed="rId3">
            <a:alphaModFix/>
          </a:blip>
          <a:stretch>
            <a:fillRect/>
          </a:stretch>
        </p:blipFill>
        <p:spPr>
          <a:xfrm>
            <a:off x="4618650" y="3925"/>
            <a:ext cx="4525350" cy="5139575"/>
          </a:xfrm>
          <a:prstGeom prst="rect">
            <a:avLst/>
          </a:prstGeom>
          <a:noFill/>
          <a:ln>
            <a:noFill/>
          </a:ln>
        </p:spPr>
      </p:pic>
      <p:sp>
        <p:nvSpPr>
          <p:cNvPr id="194" name="Google Shape;194;p33"/>
          <p:cNvSpPr txBox="1"/>
          <p:nvPr/>
        </p:nvSpPr>
        <p:spPr>
          <a:xfrm>
            <a:off x="4618650" y="125975"/>
            <a:ext cx="2813100" cy="382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4800">
              <a:solidFill>
                <a:srgbClr val="FF0000"/>
              </a:solidFill>
              <a:latin typeface="Verdana"/>
              <a:ea typeface="Verdana"/>
              <a:cs typeface="Verdana"/>
              <a:sym typeface="Verdana"/>
            </a:endParaRPr>
          </a:p>
        </p:txBody>
      </p:sp>
      <p:sp>
        <p:nvSpPr>
          <p:cNvPr id="195" name="Google Shape;195;p33"/>
          <p:cNvSpPr txBox="1"/>
          <p:nvPr/>
        </p:nvSpPr>
        <p:spPr>
          <a:xfrm>
            <a:off x="105400" y="252950"/>
            <a:ext cx="4466700" cy="43425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1700"/>
              </a:spcAft>
              <a:buNone/>
            </a:pPr>
            <a:r>
              <a:rPr i="1" lang="en" sz="1800">
                <a:solidFill>
                  <a:schemeClr val="lt1"/>
                </a:solidFill>
                <a:latin typeface="Verdana"/>
                <a:ea typeface="Verdana"/>
                <a:cs typeface="Verdana"/>
                <a:sym typeface="Verdana"/>
              </a:rPr>
              <a:t>“Therefore we do not lose heart. Even though our outward man is perishing, yet the inward man is being renewed day by day. </a:t>
            </a:r>
            <a:endParaRPr sz="1800">
              <a:solidFill>
                <a:schemeClr val="lt1"/>
              </a:solidFill>
              <a:latin typeface="Verdana"/>
              <a:ea typeface="Verdana"/>
              <a:cs typeface="Verdana"/>
              <a:sym typeface="Verdan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199" name="Shape 199"/>
        <p:cNvGrpSpPr/>
        <p:nvPr/>
      </p:nvGrpSpPr>
      <p:grpSpPr>
        <a:xfrm>
          <a:off x="0" y="0"/>
          <a:ext cx="0" cy="0"/>
          <a:chOff x="0" y="0"/>
          <a:chExt cx="0" cy="0"/>
        </a:xfrm>
      </p:grpSpPr>
      <p:pic>
        <p:nvPicPr>
          <p:cNvPr id="200" name="Google Shape;200;p34"/>
          <p:cNvPicPr preferRelativeResize="0"/>
          <p:nvPr/>
        </p:nvPicPr>
        <p:blipFill>
          <a:blip r:embed="rId3">
            <a:alphaModFix/>
          </a:blip>
          <a:stretch>
            <a:fillRect/>
          </a:stretch>
        </p:blipFill>
        <p:spPr>
          <a:xfrm>
            <a:off x="4618650" y="3925"/>
            <a:ext cx="4525350" cy="5139575"/>
          </a:xfrm>
          <a:prstGeom prst="rect">
            <a:avLst/>
          </a:prstGeom>
          <a:noFill/>
          <a:ln>
            <a:noFill/>
          </a:ln>
        </p:spPr>
      </p:pic>
      <p:sp>
        <p:nvSpPr>
          <p:cNvPr id="201" name="Google Shape;201;p34"/>
          <p:cNvSpPr txBox="1"/>
          <p:nvPr/>
        </p:nvSpPr>
        <p:spPr>
          <a:xfrm>
            <a:off x="4618650" y="125975"/>
            <a:ext cx="2813100" cy="382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4800">
              <a:solidFill>
                <a:srgbClr val="FF0000"/>
              </a:solidFill>
              <a:latin typeface="Verdana"/>
              <a:ea typeface="Verdana"/>
              <a:cs typeface="Verdana"/>
              <a:sym typeface="Verdana"/>
            </a:endParaRPr>
          </a:p>
        </p:txBody>
      </p:sp>
      <p:sp>
        <p:nvSpPr>
          <p:cNvPr id="202" name="Google Shape;202;p34"/>
          <p:cNvSpPr txBox="1"/>
          <p:nvPr/>
        </p:nvSpPr>
        <p:spPr>
          <a:xfrm>
            <a:off x="105400" y="252950"/>
            <a:ext cx="4466700" cy="43425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None/>
            </a:pPr>
            <a:r>
              <a:rPr i="1" lang="en" sz="1800">
                <a:solidFill>
                  <a:schemeClr val="lt1"/>
                </a:solidFill>
                <a:latin typeface="Verdana"/>
                <a:ea typeface="Verdana"/>
                <a:cs typeface="Verdana"/>
                <a:sym typeface="Verdana"/>
              </a:rPr>
              <a:t>For our light affliction, which is but for a moment, is working for us a far more exceeding and eternal weight of glory, while we do not look at the things which are seen, but at the things which are not seen. </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1700"/>
              </a:spcAft>
              <a:buNone/>
            </a:pPr>
            <a:r>
              <a:t/>
            </a:r>
            <a:endParaRPr i="1" sz="1800">
              <a:solidFill>
                <a:schemeClr val="lt1"/>
              </a:solidFill>
              <a:latin typeface="Verdana"/>
              <a:ea typeface="Verdana"/>
              <a:cs typeface="Verdana"/>
              <a:sym typeface="Verdan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206" name="Shape 206"/>
        <p:cNvGrpSpPr/>
        <p:nvPr/>
      </p:nvGrpSpPr>
      <p:grpSpPr>
        <a:xfrm>
          <a:off x="0" y="0"/>
          <a:ext cx="0" cy="0"/>
          <a:chOff x="0" y="0"/>
          <a:chExt cx="0" cy="0"/>
        </a:xfrm>
      </p:grpSpPr>
      <p:pic>
        <p:nvPicPr>
          <p:cNvPr id="207" name="Google Shape;207;p35"/>
          <p:cNvPicPr preferRelativeResize="0"/>
          <p:nvPr/>
        </p:nvPicPr>
        <p:blipFill>
          <a:blip r:embed="rId3">
            <a:alphaModFix/>
          </a:blip>
          <a:stretch>
            <a:fillRect/>
          </a:stretch>
        </p:blipFill>
        <p:spPr>
          <a:xfrm>
            <a:off x="4618650" y="3925"/>
            <a:ext cx="4525350" cy="5139575"/>
          </a:xfrm>
          <a:prstGeom prst="rect">
            <a:avLst/>
          </a:prstGeom>
          <a:noFill/>
          <a:ln>
            <a:noFill/>
          </a:ln>
        </p:spPr>
      </p:pic>
      <p:sp>
        <p:nvSpPr>
          <p:cNvPr id="208" name="Google Shape;208;p35"/>
          <p:cNvSpPr txBox="1"/>
          <p:nvPr/>
        </p:nvSpPr>
        <p:spPr>
          <a:xfrm>
            <a:off x="4618650" y="125975"/>
            <a:ext cx="2813100" cy="382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4800">
              <a:solidFill>
                <a:srgbClr val="FF0000"/>
              </a:solidFill>
              <a:latin typeface="Verdana"/>
              <a:ea typeface="Verdana"/>
              <a:cs typeface="Verdana"/>
              <a:sym typeface="Verdana"/>
            </a:endParaRPr>
          </a:p>
        </p:txBody>
      </p:sp>
      <p:sp>
        <p:nvSpPr>
          <p:cNvPr id="209" name="Google Shape;209;p35"/>
          <p:cNvSpPr txBox="1"/>
          <p:nvPr/>
        </p:nvSpPr>
        <p:spPr>
          <a:xfrm>
            <a:off x="105400" y="252950"/>
            <a:ext cx="4466700" cy="43425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None/>
            </a:pPr>
            <a:r>
              <a:rPr i="1" lang="en" sz="1800">
                <a:solidFill>
                  <a:schemeClr val="lt1"/>
                </a:solidFill>
                <a:latin typeface="Verdana"/>
                <a:ea typeface="Verdana"/>
                <a:cs typeface="Verdana"/>
                <a:sym typeface="Verdana"/>
              </a:rPr>
              <a:t>For the things which are seen are temporary, but the things which are not seen are eternal.”</a:t>
            </a:r>
            <a:endParaRPr i="1" sz="1800">
              <a:solidFill>
                <a:schemeClr val="lt1"/>
              </a:solidFill>
              <a:latin typeface="Verdana"/>
              <a:ea typeface="Verdana"/>
              <a:cs typeface="Verdana"/>
              <a:sym typeface="Verdana"/>
            </a:endParaRPr>
          </a:p>
          <a:p>
            <a:pPr indent="0" lvl="0" marL="0" rtl="0" algn="l">
              <a:lnSpc>
                <a:spcPct val="156000"/>
              </a:lnSpc>
              <a:spcBef>
                <a:spcPts val="1700"/>
              </a:spcBef>
              <a:spcAft>
                <a:spcPts val="1700"/>
              </a:spcAft>
              <a:buNone/>
            </a:pPr>
            <a:r>
              <a:t/>
            </a:r>
            <a:endParaRPr i="1" sz="1800">
              <a:solidFill>
                <a:schemeClr val="lt1"/>
              </a:solidFill>
              <a:latin typeface="Verdana"/>
              <a:ea typeface="Verdana"/>
              <a:cs typeface="Verdana"/>
              <a:sym typeface="Verdan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213" name="Shape 213"/>
        <p:cNvGrpSpPr/>
        <p:nvPr/>
      </p:nvGrpSpPr>
      <p:grpSpPr>
        <a:xfrm>
          <a:off x="0" y="0"/>
          <a:ext cx="0" cy="0"/>
          <a:chOff x="0" y="0"/>
          <a:chExt cx="0" cy="0"/>
        </a:xfrm>
      </p:grpSpPr>
      <p:pic>
        <p:nvPicPr>
          <p:cNvPr id="214" name="Google Shape;214;p36"/>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215" name="Google Shape;215;p36"/>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216" name="Google Shape;216;p36"/>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Clr>
                <a:schemeClr val="dk1"/>
              </a:buClr>
              <a:buSzPts val="1100"/>
              <a:buFont typeface="Arial"/>
              <a:buNone/>
            </a:pPr>
            <a:r>
              <a:rPr lang="en" sz="1800">
                <a:solidFill>
                  <a:srgbClr val="FFFF00"/>
                </a:solidFill>
                <a:latin typeface="Verdana"/>
                <a:ea typeface="Verdana"/>
                <a:cs typeface="Verdana"/>
                <a:sym typeface="Verdana"/>
              </a:rPr>
              <a:t>I’ll end with one more warning. While we have access to the true mirror to examine our own lives, God is the One who maintains the mirror and He is the one that will use said mirror to determine our spiritual fate in the end.</a:t>
            </a:r>
            <a:endParaRPr sz="1800">
              <a:solidFill>
                <a:srgbClr val="FFFF00"/>
              </a:solidFill>
              <a:latin typeface="Verdana"/>
              <a:ea typeface="Verdana"/>
              <a:cs typeface="Verdana"/>
              <a:sym typeface="Verdana"/>
            </a:endParaRPr>
          </a:p>
          <a:p>
            <a:pPr indent="0" lvl="0" marL="0" rtl="0" algn="l">
              <a:lnSpc>
                <a:spcPct val="115000"/>
              </a:lnSpc>
              <a:spcBef>
                <a:spcPts val="1700"/>
              </a:spcBef>
              <a:spcAft>
                <a:spcPts val="700"/>
              </a:spcAft>
              <a:buNone/>
            </a:pPr>
            <a:r>
              <a:t/>
            </a:r>
            <a:endParaRPr sz="1800">
              <a:solidFill>
                <a:srgbClr val="FFFF00"/>
              </a:solidFill>
              <a:latin typeface="Verdana"/>
              <a:ea typeface="Verdana"/>
              <a:cs typeface="Verdana"/>
              <a:sym typeface="Verdana"/>
            </a:endParaRPr>
          </a:p>
        </p:txBody>
      </p:sp>
      <p:pic>
        <p:nvPicPr>
          <p:cNvPr id="217" name="Google Shape;217;p36"/>
          <p:cNvPicPr preferRelativeResize="0"/>
          <p:nvPr/>
        </p:nvPicPr>
        <p:blipFill>
          <a:blip r:embed="rId4">
            <a:alphaModFix/>
          </a:blip>
          <a:stretch>
            <a:fillRect/>
          </a:stretch>
        </p:blipFill>
        <p:spPr>
          <a:xfrm>
            <a:off x="4572000" y="0"/>
            <a:ext cx="4712150" cy="51435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221" name="Shape 221"/>
        <p:cNvGrpSpPr/>
        <p:nvPr/>
      </p:nvGrpSpPr>
      <p:grpSpPr>
        <a:xfrm>
          <a:off x="0" y="0"/>
          <a:ext cx="0" cy="0"/>
          <a:chOff x="0" y="0"/>
          <a:chExt cx="0" cy="0"/>
        </a:xfrm>
      </p:grpSpPr>
      <p:pic>
        <p:nvPicPr>
          <p:cNvPr id="222" name="Google Shape;222;p37"/>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223" name="Google Shape;223;p37"/>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224" name="Google Shape;224;p37"/>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None/>
            </a:pPr>
            <a:r>
              <a:rPr lang="en" sz="1800">
                <a:solidFill>
                  <a:srgbClr val="FFFF00"/>
                </a:solidFill>
                <a:latin typeface="Verdana"/>
                <a:ea typeface="Verdana"/>
                <a:cs typeface="Verdana"/>
                <a:sym typeface="Verdana"/>
              </a:rPr>
              <a:t>If there is anything lacking in our spiritual lives, the mirror will find it out, as Hebrews 4: 12-13 reads</a:t>
            </a:r>
            <a:endParaRPr sz="1800">
              <a:solidFill>
                <a:srgbClr val="FFFF00"/>
              </a:solidFill>
              <a:latin typeface="Verdana"/>
              <a:ea typeface="Verdana"/>
              <a:cs typeface="Verdana"/>
              <a:sym typeface="Verdana"/>
            </a:endParaRPr>
          </a:p>
          <a:p>
            <a:pPr indent="0" lvl="0" marL="0" rtl="0" algn="l">
              <a:lnSpc>
                <a:spcPct val="156000"/>
              </a:lnSpc>
              <a:spcBef>
                <a:spcPts val="170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1700"/>
              </a:spcBef>
              <a:spcAft>
                <a:spcPts val="700"/>
              </a:spcAft>
              <a:buNone/>
            </a:pPr>
            <a:r>
              <a:t/>
            </a:r>
            <a:endParaRPr sz="1800">
              <a:solidFill>
                <a:srgbClr val="FFFF00"/>
              </a:solidFill>
              <a:latin typeface="Verdana"/>
              <a:ea typeface="Verdana"/>
              <a:cs typeface="Verdana"/>
              <a:sym typeface="Verdana"/>
            </a:endParaRPr>
          </a:p>
        </p:txBody>
      </p:sp>
      <p:pic>
        <p:nvPicPr>
          <p:cNvPr id="225" name="Google Shape;225;p37"/>
          <p:cNvPicPr preferRelativeResize="0"/>
          <p:nvPr/>
        </p:nvPicPr>
        <p:blipFill>
          <a:blip r:embed="rId4">
            <a:alphaModFix/>
          </a:blip>
          <a:stretch>
            <a:fillRect/>
          </a:stretch>
        </p:blipFill>
        <p:spPr>
          <a:xfrm>
            <a:off x="4572000" y="0"/>
            <a:ext cx="4712150" cy="51435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229" name="Shape 229"/>
        <p:cNvGrpSpPr/>
        <p:nvPr/>
      </p:nvGrpSpPr>
      <p:grpSpPr>
        <a:xfrm>
          <a:off x="0" y="0"/>
          <a:ext cx="0" cy="0"/>
          <a:chOff x="0" y="0"/>
          <a:chExt cx="0" cy="0"/>
        </a:xfrm>
      </p:grpSpPr>
      <p:pic>
        <p:nvPicPr>
          <p:cNvPr id="230" name="Google Shape;230;p38"/>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231" name="Google Shape;231;p38"/>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232" name="Google Shape;232;p38"/>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None/>
            </a:pPr>
            <a:r>
              <a:rPr i="1" lang="en" sz="1800">
                <a:solidFill>
                  <a:srgbClr val="FFFF00"/>
                </a:solidFill>
                <a:latin typeface="Verdana"/>
                <a:ea typeface="Verdana"/>
                <a:cs typeface="Verdana"/>
                <a:sym typeface="Verdana"/>
              </a:rPr>
              <a:t>“For the word of God is living and powerful, and sharper than any two-edged sword, piercing even to the division of soul and spirit, and of joints and marrow, and is a discerner of the thoughts and intents of the heart. </a:t>
            </a:r>
            <a:endParaRPr sz="1800">
              <a:solidFill>
                <a:srgbClr val="FFFF00"/>
              </a:solidFill>
              <a:latin typeface="Verdana"/>
              <a:ea typeface="Verdana"/>
              <a:cs typeface="Verdana"/>
              <a:sym typeface="Verdana"/>
            </a:endParaRPr>
          </a:p>
          <a:p>
            <a:pPr indent="0" lvl="0" marL="0" rtl="0" algn="l">
              <a:lnSpc>
                <a:spcPct val="156000"/>
              </a:lnSpc>
              <a:spcBef>
                <a:spcPts val="170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1700"/>
              </a:spcBef>
              <a:spcAft>
                <a:spcPts val="700"/>
              </a:spcAft>
              <a:buNone/>
            </a:pPr>
            <a:r>
              <a:t/>
            </a:r>
            <a:endParaRPr sz="1800">
              <a:solidFill>
                <a:srgbClr val="FFFF00"/>
              </a:solidFill>
              <a:latin typeface="Verdana"/>
              <a:ea typeface="Verdana"/>
              <a:cs typeface="Verdana"/>
              <a:sym typeface="Verdana"/>
            </a:endParaRPr>
          </a:p>
        </p:txBody>
      </p:sp>
      <p:pic>
        <p:nvPicPr>
          <p:cNvPr id="233" name="Google Shape;233;p38"/>
          <p:cNvPicPr preferRelativeResize="0"/>
          <p:nvPr/>
        </p:nvPicPr>
        <p:blipFill>
          <a:blip r:embed="rId4">
            <a:alphaModFix/>
          </a:blip>
          <a:stretch>
            <a:fillRect/>
          </a:stretch>
        </p:blipFill>
        <p:spPr>
          <a:xfrm>
            <a:off x="4572000" y="0"/>
            <a:ext cx="4712150" cy="514350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237" name="Shape 237"/>
        <p:cNvGrpSpPr/>
        <p:nvPr/>
      </p:nvGrpSpPr>
      <p:grpSpPr>
        <a:xfrm>
          <a:off x="0" y="0"/>
          <a:ext cx="0" cy="0"/>
          <a:chOff x="0" y="0"/>
          <a:chExt cx="0" cy="0"/>
        </a:xfrm>
      </p:grpSpPr>
      <p:pic>
        <p:nvPicPr>
          <p:cNvPr id="238" name="Google Shape;238;p39"/>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239" name="Google Shape;239;p39"/>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240" name="Google Shape;240;p39"/>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None/>
            </a:pPr>
            <a:r>
              <a:rPr i="1" lang="en" sz="1800">
                <a:solidFill>
                  <a:srgbClr val="FFFF00"/>
                </a:solidFill>
                <a:latin typeface="Verdana"/>
                <a:ea typeface="Verdana"/>
                <a:cs typeface="Verdana"/>
                <a:sym typeface="Verdana"/>
              </a:rPr>
              <a:t>And there is no creature hidden from His sight, but all things are naked and open to the eyes of Him to whom we must give account.”</a:t>
            </a:r>
            <a:endParaRPr i="1" sz="1800">
              <a:solidFill>
                <a:srgbClr val="FFFF00"/>
              </a:solidFill>
              <a:latin typeface="Verdana"/>
              <a:ea typeface="Verdana"/>
              <a:cs typeface="Verdana"/>
              <a:sym typeface="Verdana"/>
            </a:endParaRPr>
          </a:p>
          <a:p>
            <a:pPr indent="0" lvl="0" marL="0" rtl="0" algn="l">
              <a:lnSpc>
                <a:spcPct val="156000"/>
              </a:lnSpc>
              <a:spcBef>
                <a:spcPts val="170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56000"/>
              </a:lnSpc>
              <a:spcBef>
                <a:spcPts val="170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1700"/>
              </a:spcBef>
              <a:spcAft>
                <a:spcPts val="700"/>
              </a:spcAft>
              <a:buNone/>
            </a:pPr>
            <a:r>
              <a:t/>
            </a:r>
            <a:endParaRPr sz="1800">
              <a:solidFill>
                <a:srgbClr val="FFFF00"/>
              </a:solidFill>
              <a:latin typeface="Verdana"/>
              <a:ea typeface="Verdana"/>
              <a:cs typeface="Verdana"/>
              <a:sym typeface="Verdana"/>
            </a:endParaRPr>
          </a:p>
        </p:txBody>
      </p:sp>
      <p:pic>
        <p:nvPicPr>
          <p:cNvPr id="241" name="Google Shape;241;p39"/>
          <p:cNvPicPr preferRelativeResize="0"/>
          <p:nvPr/>
        </p:nvPicPr>
        <p:blipFill>
          <a:blip r:embed="rId4">
            <a:alphaModFix/>
          </a:blip>
          <a:stretch>
            <a:fillRect/>
          </a:stretch>
        </p:blipFill>
        <p:spPr>
          <a:xfrm>
            <a:off x="4572000" y="0"/>
            <a:ext cx="4712150" cy="5143500"/>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245" name="Shape 245"/>
        <p:cNvGrpSpPr/>
        <p:nvPr/>
      </p:nvGrpSpPr>
      <p:grpSpPr>
        <a:xfrm>
          <a:off x="0" y="0"/>
          <a:ext cx="0" cy="0"/>
          <a:chOff x="0" y="0"/>
          <a:chExt cx="0" cy="0"/>
        </a:xfrm>
      </p:grpSpPr>
      <p:pic>
        <p:nvPicPr>
          <p:cNvPr id="246" name="Google Shape;246;p40"/>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247" name="Google Shape;247;p40"/>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248" name="Google Shape;248;p40"/>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None/>
            </a:pPr>
            <a:r>
              <a:rPr lang="en" sz="1800">
                <a:solidFill>
                  <a:srgbClr val="FFFF00"/>
                </a:solidFill>
                <a:latin typeface="Verdana"/>
                <a:ea typeface="Verdana"/>
                <a:cs typeface="Verdana"/>
                <a:sym typeface="Verdana"/>
              </a:rPr>
              <a:t>The true mirror will remain in perfect condition until Jesus returns so while we may fool ourselves we can not and will not fool God, and while we may try to cover our own sins to others, as the verse states, our spiritual state is wide open and easily read.</a:t>
            </a:r>
            <a:endParaRPr sz="1800">
              <a:solidFill>
                <a:srgbClr val="FFFF00"/>
              </a:solidFill>
              <a:latin typeface="Verdana"/>
              <a:ea typeface="Verdana"/>
              <a:cs typeface="Verdana"/>
              <a:sym typeface="Verdana"/>
            </a:endParaRPr>
          </a:p>
          <a:p>
            <a:pPr indent="0" lvl="0" marL="0" rtl="0" algn="l">
              <a:lnSpc>
                <a:spcPct val="156000"/>
              </a:lnSpc>
              <a:spcBef>
                <a:spcPts val="170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56000"/>
              </a:lnSpc>
              <a:spcBef>
                <a:spcPts val="170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56000"/>
              </a:lnSpc>
              <a:spcBef>
                <a:spcPts val="170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1700"/>
              </a:spcBef>
              <a:spcAft>
                <a:spcPts val="700"/>
              </a:spcAft>
              <a:buNone/>
            </a:pPr>
            <a:r>
              <a:t/>
            </a:r>
            <a:endParaRPr sz="1800">
              <a:solidFill>
                <a:srgbClr val="FFFF00"/>
              </a:solidFill>
              <a:latin typeface="Verdana"/>
              <a:ea typeface="Verdana"/>
              <a:cs typeface="Verdana"/>
              <a:sym typeface="Verdana"/>
            </a:endParaRPr>
          </a:p>
        </p:txBody>
      </p:sp>
      <p:pic>
        <p:nvPicPr>
          <p:cNvPr id="249" name="Google Shape;249;p40"/>
          <p:cNvPicPr preferRelativeResize="0"/>
          <p:nvPr/>
        </p:nvPicPr>
        <p:blipFill>
          <a:blip r:embed="rId4">
            <a:alphaModFix/>
          </a:blip>
          <a:stretch>
            <a:fillRect/>
          </a:stretch>
        </p:blipFill>
        <p:spPr>
          <a:xfrm>
            <a:off x="4572000" y="0"/>
            <a:ext cx="4712150" cy="5143500"/>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253" name="Shape 253"/>
        <p:cNvGrpSpPr/>
        <p:nvPr/>
      </p:nvGrpSpPr>
      <p:grpSpPr>
        <a:xfrm>
          <a:off x="0" y="0"/>
          <a:ext cx="0" cy="0"/>
          <a:chOff x="0" y="0"/>
          <a:chExt cx="0" cy="0"/>
        </a:xfrm>
      </p:grpSpPr>
      <p:pic>
        <p:nvPicPr>
          <p:cNvPr id="254" name="Google Shape;254;p41"/>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255" name="Google Shape;255;p41"/>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256" name="Google Shape;256;p41"/>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None/>
            </a:pPr>
            <a:r>
              <a:rPr lang="en" sz="1800">
                <a:solidFill>
                  <a:srgbClr val="FFFF00"/>
                </a:solidFill>
                <a:latin typeface="Verdana"/>
                <a:ea typeface="Verdana"/>
                <a:cs typeface="Verdana"/>
                <a:sym typeface="Verdana"/>
              </a:rPr>
              <a:t>So I end with a few questions. If God looked at you with this true mirror today, what will He find? Would you be ashamed of what he sees?</a:t>
            </a:r>
            <a:endParaRPr sz="1800">
              <a:solidFill>
                <a:srgbClr val="FFFF00"/>
              </a:solidFill>
              <a:latin typeface="Verdana"/>
              <a:ea typeface="Verdana"/>
              <a:cs typeface="Verdana"/>
              <a:sym typeface="Verdana"/>
            </a:endParaRPr>
          </a:p>
          <a:p>
            <a:pPr indent="0" lvl="0" marL="0" rtl="0" algn="l">
              <a:lnSpc>
                <a:spcPct val="156000"/>
              </a:lnSpc>
              <a:spcBef>
                <a:spcPts val="1700"/>
              </a:spcBef>
              <a:spcAft>
                <a:spcPts val="0"/>
              </a:spcAft>
              <a:buNone/>
            </a:pPr>
            <a:r>
              <a:t/>
            </a:r>
            <a:endParaRPr sz="1800">
              <a:solidFill>
                <a:srgbClr val="FFFF00"/>
              </a:solidFill>
              <a:latin typeface="Verdana"/>
              <a:ea typeface="Verdana"/>
              <a:cs typeface="Verdana"/>
              <a:sym typeface="Verdana"/>
            </a:endParaRPr>
          </a:p>
          <a:p>
            <a:pPr indent="0" lvl="0" marL="0" rtl="0" algn="l">
              <a:lnSpc>
                <a:spcPct val="156000"/>
              </a:lnSpc>
              <a:spcBef>
                <a:spcPts val="170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56000"/>
              </a:lnSpc>
              <a:spcBef>
                <a:spcPts val="170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56000"/>
              </a:lnSpc>
              <a:spcBef>
                <a:spcPts val="170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1700"/>
              </a:spcBef>
              <a:spcAft>
                <a:spcPts val="700"/>
              </a:spcAft>
              <a:buNone/>
            </a:pPr>
            <a:r>
              <a:t/>
            </a:r>
            <a:endParaRPr sz="1800">
              <a:solidFill>
                <a:srgbClr val="FFFF00"/>
              </a:solidFill>
              <a:latin typeface="Verdana"/>
              <a:ea typeface="Verdana"/>
              <a:cs typeface="Verdana"/>
              <a:sym typeface="Verdana"/>
            </a:endParaRPr>
          </a:p>
        </p:txBody>
      </p:sp>
      <p:pic>
        <p:nvPicPr>
          <p:cNvPr id="257" name="Google Shape;257;p41"/>
          <p:cNvPicPr preferRelativeResize="0"/>
          <p:nvPr/>
        </p:nvPicPr>
        <p:blipFill>
          <a:blip r:embed="rId4">
            <a:alphaModFix/>
          </a:blip>
          <a:stretch>
            <a:fillRect/>
          </a:stretch>
        </p:blipFill>
        <p:spPr>
          <a:xfrm>
            <a:off x="4572000" y="0"/>
            <a:ext cx="471215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66" name="Shape 66"/>
        <p:cNvGrpSpPr/>
        <p:nvPr/>
      </p:nvGrpSpPr>
      <p:grpSpPr>
        <a:xfrm>
          <a:off x="0" y="0"/>
          <a:ext cx="0" cy="0"/>
          <a:chOff x="0" y="0"/>
          <a:chExt cx="0" cy="0"/>
        </a:xfrm>
      </p:grpSpPr>
      <p:pic>
        <p:nvPicPr>
          <p:cNvPr id="67" name="Google Shape;67;p15"/>
          <p:cNvPicPr preferRelativeResize="0"/>
          <p:nvPr/>
        </p:nvPicPr>
        <p:blipFill>
          <a:blip r:embed="rId3">
            <a:alphaModFix/>
          </a:blip>
          <a:stretch>
            <a:fillRect/>
          </a:stretch>
        </p:blipFill>
        <p:spPr>
          <a:xfrm>
            <a:off x="4618650" y="3925"/>
            <a:ext cx="4525350" cy="5139575"/>
          </a:xfrm>
          <a:prstGeom prst="rect">
            <a:avLst/>
          </a:prstGeom>
          <a:noFill/>
          <a:ln>
            <a:noFill/>
          </a:ln>
        </p:spPr>
      </p:pic>
      <p:sp>
        <p:nvSpPr>
          <p:cNvPr id="68" name="Google Shape;68;p15"/>
          <p:cNvSpPr txBox="1"/>
          <p:nvPr/>
        </p:nvSpPr>
        <p:spPr>
          <a:xfrm>
            <a:off x="4618650" y="125975"/>
            <a:ext cx="2813100" cy="382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4800">
              <a:solidFill>
                <a:srgbClr val="FF0000"/>
              </a:solidFill>
              <a:latin typeface="Verdana"/>
              <a:ea typeface="Verdana"/>
              <a:cs typeface="Verdana"/>
              <a:sym typeface="Verdana"/>
            </a:endParaRPr>
          </a:p>
        </p:txBody>
      </p:sp>
      <p:sp>
        <p:nvSpPr>
          <p:cNvPr id="69" name="Google Shape;69;p15"/>
          <p:cNvSpPr txBox="1"/>
          <p:nvPr/>
        </p:nvSpPr>
        <p:spPr>
          <a:xfrm>
            <a:off x="105400" y="252950"/>
            <a:ext cx="4466700" cy="43425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None/>
            </a:pPr>
            <a:r>
              <a:rPr lang="en" sz="1800">
                <a:solidFill>
                  <a:schemeClr val="lt1"/>
                </a:solidFill>
                <a:latin typeface="Verdana"/>
                <a:ea typeface="Verdana"/>
                <a:cs typeface="Verdana"/>
                <a:sym typeface="Verdana"/>
              </a:rPr>
              <a:t>James 1: 22-25 states “</a:t>
            </a:r>
            <a:r>
              <a:rPr i="1" lang="en" sz="1800">
                <a:solidFill>
                  <a:schemeClr val="lt1"/>
                </a:solidFill>
                <a:latin typeface="Verdana"/>
                <a:ea typeface="Verdana"/>
                <a:cs typeface="Verdana"/>
                <a:sym typeface="Verdana"/>
              </a:rPr>
              <a:t>But be doers of the word, and not hearers only, deceiving yourselves. </a:t>
            </a:r>
            <a:endParaRPr i="1" sz="1800">
              <a:solidFill>
                <a:schemeClr val="lt1"/>
              </a:solidFill>
              <a:latin typeface="Verdana"/>
              <a:ea typeface="Verdana"/>
              <a:cs typeface="Verdana"/>
              <a:sym typeface="Verdana"/>
            </a:endParaRPr>
          </a:p>
          <a:p>
            <a:pPr indent="0" lvl="0" marL="0" rtl="0" algn="l">
              <a:lnSpc>
                <a:spcPct val="156000"/>
              </a:lnSpc>
              <a:spcBef>
                <a:spcPts val="1700"/>
              </a:spcBef>
              <a:spcAft>
                <a:spcPts val="0"/>
              </a:spcAft>
              <a:buNone/>
            </a:pPr>
            <a:r>
              <a:rPr i="1" lang="en" sz="1800">
                <a:solidFill>
                  <a:schemeClr val="lt1"/>
                </a:solidFill>
                <a:latin typeface="Verdana"/>
                <a:ea typeface="Verdana"/>
                <a:cs typeface="Verdana"/>
                <a:sym typeface="Verdana"/>
              </a:rPr>
              <a:t>For if anyone is a hearer of the word and not a doer, he is like a man observing his natural face in a mirror;</a:t>
            </a:r>
            <a:endParaRPr i="1" sz="1800">
              <a:solidFill>
                <a:schemeClr val="lt1"/>
              </a:solidFill>
              <a:latin typeface="Verdana"/>
              <a:ea typeface="Verdana"/>
              <a:cs typeface="Verdana"/>
              <a:sym typeface="Verdana"/>
            </a:endParaRPr>
          </a:p>
          <a:p>
            <a:pPr indent="0" lvl="0" marL="0" rtl="0" algn="l">
              <a:lnSpc>
                <a:spcPct val="156000"/>
              </a:lnSpc>
              <a:spcBef>
                <a:spcPts val="1700"/>
              </a:spcBef>
              <a:spcAft>
                <a:spcPts val="1700"/>
              </a:spcAft>
              <a:buClr>
                <a:schemeClr val="dk1"/>
              </a:buClr>
              <a:buSzPts val="1100"/>
              <a:buFont typeface="Arial"/>
              <a:buNone/>
            </a:pPr>
            <a:r>
              <a:rPr i="1" lang="en" sz="1800">
                <a:solidFill>
                  <a:schemeClr val="lt1"/>
                </a:solidFill>
                <a:latin typeface="Verdana"/>
                <a:ea typeface="Verdana"/>
                <a:cs typeface="Verdana"/>
                <a:sym typeface="Verdana"/>
              </a:rPr>
              <a:t>for he observes himself, goes away, and immediately forgets what kind of man he was. </a:t>
            </a:r>
            <a:r>
              <a:rPr b="1" i="1" lang="en" sz="1800">
                <a:solidFill>
                  <a:schemeClr val="lt1"/>
                </a:solidFill>
                <a:latin typeface="Verdana"/>
                <a:ea typeface="Verdana"/>
                <a:cs typeface="Verdana"/>
                <a:sym typeface="Verdana"/>
              </a:rPr>
              <a:t> </a:t>
            </a:r>
            <a:endParaRPr i="1" sz="1800">
              <a:solidFill>
                <a:schemeClr val="lt1"/>
              </a:solidFill>
              <a:latin typeface="Verdana"/>
              <a:ea typeface="Verdana"/>
              <a:cs typeface="Verdana"/>
              <a:sym typeface="Verdan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73" name="Shape 73"/>
        <p:cNvGrpSpPr/>
        <p:nvPr/>
      </p:nvGrpSpPr>
      <p:grpSpPr>
        <a:xfrm>
          <a:off x="0" y="0"/>
          <a:ext cx="0" cy="0"/>
          <a:chOff x="0" y="0"/>
          <a:chExt cx="0" cy="0"/>
        </a:xfrm>
      </p:grpSpPr>
      <p:pic>
        <p:nvPicPr>
          <p:cNvPr id="74" name="Google Shape;74;p16"/>
          <p:cNvPicPr preferRelativeResize="0"/>
          <p:nvPr/>
        </p:nvPicPr>
        <p:blipFill>
          <a:blip r:embed="rId3">
            <a:alphaModFix/>
          </a:blip>
          <a:stretch>
            <a:fillRect/>
          </a:stretch>
        </p:blipFill>
        <p:spPr>
          <a:xfrm>
            <a:off x="4618650" y="3925"/>
            <a:ext cx="4525350" cy="5139575"/>
          </a:xfrm>
          <a:prstGeom prst="rect">
            <a:avLst/>
          </a:prstGeom>
          <a:noFill/>
          <a:ln>
            <a:noFill/>
          </a:ln>
        </p:spPr>
      </p:pic>
      <p:sp>
        <p:nvSpPr>
          <p:cNvPr id="75" name="Google Shape;75;p16"/>
          <p:cNvSpPr txBox="1"/>
          <p:nvPr/>
        </p:nvSpPr>
        <p:spPr>
          <a:xfrm>
            <a:off x="4618650" y="125975"/>
            <a:ext cx="2813100" cy="382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4800">
              <a:solidFill>
                <a:srgbClr val="FF0000"/>
              </a:solidFill>
              <a:latin typeface="Verdana"/>
              <a:ea typeface="Verdana"/>
              <a:cs typeface="Verdana"/>
              <a:sym typeface="Verdana"/>
            </a:endParaRPr>
          </a:p>
        </p:txBody>
      </p:sp>
      <p:sp>
        <p:nvSpPr>
          <p:cNvPr id="76" name="Google Shape;76;p16"/>
          <p:cNvSpPr txBox="1"/>
          <p:nvPr/>
        </p:nvSpPr>
        <p:spPr>
          <a:xfrm>
            <a:off x="105400" y="252950"/>
            <a:ext cx="4466700" cy="43425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None/>
            </a:pPr>
            <a:r>
              <a:rPr i="1" lang="en" sz="1800">
                <a:solidFill>
                  <a:schemeClr val="lt1"/>
                </a:solidFill>
                <a:latin typeface="Verdana"/>
                <a:ea typeface="Verdana"/>
                <a:cs typeface="Verdana"/>
                <a:sym typeface="Verdana"/>
              </a:rPr>
              <a:t>But he who looks into the perfect law of liberty and continues in it, and is not a forgetful hearer but a doer of the work, this one will be blessed in what he does.”</a:t>
            </a:r>
            <a:endParaRPr i="1" sz="1800">
              <a:solidFill>
                <a:schemeClr val="lt1"/>
              </a:solidFill>
              <a:latin typeface="Verdana"/>
              <a:ea typeface="Verdana"/>
              <a:cs typeface="Verdana"/>
              <a:sym typeface="Verdana"/>
            </a:endParaRPr>
          </a:p>
          <a:p>
            <a:pPr indent="0" lvl="0" marL="0" rtl="0" algn="l">
              <a:lnSpc>
                <a:spcPct val="156000"/>
              </a:lnSpc>
              <a:spcBef>
                <a:spcPts val="1700"/>
              </a:spcBef>
              <a:spcAft>
                <a:spcPts val="1700"/>
              </a:spcAft>
              <a:buNone/>
            </a:pPr>
            <a:r>
              <a:t/>
            </a:r>
            <a:endParaRPr i="1" sz="1800">
              <a:solidFill>
                <a:schemeClr val="lt1"/>
              </a:solidFill>
              <a:highlight>
                <a:schemeClr val="lt1"/>
              </a:highlight>
              <a:latin typeface="Verdana"/>
              <a:ea typeface="Verdana"/>
              <a:cs typeface="Verdana"/>
              <a:sym typeface="Verdan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80" name="Shape 80"/>
        <p:cNvGrpSpPr/>
        <p:nvPr/>
      </p:nvGrpSpPr>
      <p:grpSpPr>
        <a:xfrm>
          <a:off x="0" y="0"/>
          <a:ext cx="0" cy="0"/>
          <a:chOff x="0" y="0"/>
          <a:chExt cx="0" cy="0"/>
        </a:xfrm>
      </p:grpSpPr>
      <p:pic>
        <p:nvPicPr>
          <p:cNvPr id="81" name="Google Shape;81;p17"/>
          <p:cNvPicPr preferRelativeResize="0"/>
          <p:nvPr/>
        </p:nvPicPr>
        <p:blipFill>
          <a:blip r:embed="rId3">
            <a:alphaModFix/>
          </a:blip>
          <a:stretch>
            <a:fillRect/>
          </a:stretch>
        </p:blipFill>
        <p:spPr>
          <a:xfrm>
            <a:off x="4618650" y="3925"/>
            <a:ext cx="4525350" cy="5139575"/>
          </a:xfrm>
          <a:prstGeom prst="rect">
            <a:avLst/>
          </a:prstGeom>
          <a:noFill/>
          <a:ln>
            <a:noFill/>
          </a:ln>
        </p:spPr>
      </p:pic>
      <p:sp>
        <p:nvSpPr>
          <p:cNvPr id="82" name="Google Shape;82;p17"/>
          <p:cNvSpPr txBox="1"/>
          <p:nvPr/>
        </p:nvSpPr>
        <p:spPr>
          <a:xfrm>
            <a:off x="4618650" y="125975"/>
            <a:ext cx="2813100" cy="382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4800">
              <a:solidFill>
                <a:srgbClr val="FF0000"/>
              </a:solidFill>
              <a:latin typeface="Verdana"/>
              <a:ea typeface="Verdana"/>
              <a:cs typeface="Verdana"/>
              <a:sym typeface="Verdana"/>
            </a:endParaRPr>
          </a:p>
        </p:txBody>
      </p:sp>
      <p:sp>
        <p:nvSpPr>
          <p:cNvPr id="83" name="Google Shape;83;p17"/>
          <p:cNvSpPr txBox="1"/>
          <p:nvPr/>
        </p:nvSpPr>
        <p:spPr>
          <a:xfrm>
            <a:off x="105400" y="252950"/>
            <a:ext cx="4466700" cy="43425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None/>
            </a:pPr>
            <a:r>
              <a:rPr lang="en" sz="1800">
                <a:solidFill>
                  <a:schemeClr val="lt1"/>
                </a:solidFill>
                <a:latin typeface="Verdana"/>
                <a:ea typeface="Verdana"/>
                <a:cs typeface="Verdana"/>
                <a:sym typeface="Verdana"/>
              </a:rPr>
              <a:t>Mirrors don’t do any good if we only give them a passing glance. Just like being a Christian on Sundays only does not a godly person make, studying your bible just as rarely does not a mature Christian make.</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0"/>
              </a:spcAft>
              <a:buNone/>
            </a:pPr>
            <a:r>
              <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1700"/>
              </a:spcAft>
              <a:buNone/>
            </a:pPr>
            <a:r>
              <a:t/>
            </a:r>
            <a:endParaRPr sz="1800">
              <a:solidFill>
                <a:schemeClr val="lt1"/>
              </a:solidFill>
              <a:highlight>
                <a:schemeClr val="lt1"/>
              </a:highlight>
              <a:latin typeface="Verdana"/>
              <a:ea typeface="Verdana"/>
              <a:cs typeface="Verdana"/>
              <a:sym typeface="Verdan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87" name="Shape 87"/>
        <p:cNvGrpSpPr/>
        <p:nvPr/>
      </p:nvGrpSpPr>
      <p:grpSpPr>
        <a:xfrm>
          <a:off x="0" y="0"/>
          <a:ext cx="0" cy="0"/>
          <a:chOff x="0" y="0"/>
          <a:chExt cx="0" cy="0"/>
        </a:xfrm>
      </p:grpSpPr>
      <p:pic>
        <p:nvPicPr>
          <p:cNvPr id="88" name="Google Shape;88;p18"/>
          <p:cNvPicPr preferRelativeResize="0"/>
          <p:nvPr/>
        </p:nvPicPr>
        <p:blipFill>
          <a:blip r:embed="rId3">
            <a:alphaModFix/>
          </a:blip>
          <a:stretch>
            <a:fillRect/>
          </a:stretch>
        </p:blipFill>
        <p:spPr>
          <a:xfrm>
            <a:off x="4618650" y="3925"/>
            <a:ext cx="4525350" cy="5139575"/>
          </a:xfrm>
          <a:prstGeom prst="rect">
            <a:avLst/>
          </a:prstGeom>
          <a:noFill/>
          <a:ln>
            <a:noFill/>
          </a:ln>
        </p:spPr>
      </p:pic>
      <p:sp>
        <p:nvSpPr>
          <p:cNvPr id="89" name="Google Shape;89;p18"/>
          <p:cNvSpPr txBox="1"/>
          <p:nvPr/>
        </p:nvSpPr>
        <p:spPr>
          <a:xfrm>
            <a:off x="4618650" y="125975"/>
            <a:ext cx="2813100" cy="382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4800">
              <a:solidFill>
                <a:srgbClr val="FF0000"/>
              </a:solidFill>
              <a:latin typeface="Verdana"/>
              <a:ea typeface="Verdana"/>
              <a:cs typeface="Verdana"/>
              <a:sym typeface="Verdana"/>
            </a:endParaRPr>
          </a:p>
        </p:txBody>
      </p:sp>
      <p:sp>
        <p:nvSpPr>
          <p:cNvPr id="90" name="Google Shape;90;p18"/>
          <p:cNvSpPr txBox="1"/>
          <p:nvPr/>
        </p:nvSpPr>
        <p:spPr>
          <a:xfrm>
            <a:off x="105400" y="252950"/>
            <a:ext cx="4466700" cy="43425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None/>
            </a:pPr>
            <a:r>
              <a:rPr lang="en" sz="1800">
                <a:solidFill>
                  <a:schemeClr val="lt1"/>
                </a:solidFill>
                <a:latin typeface="Verdana"/>
                <a:ea typeface="Verdana"/>
                <a:cs typeface="Verdana"/>
                <a:sym typeface="Verdana"/>
              </a:rPr>
              <a:t>Mirrors don’t do any good if we only give them a passing glance. Just like being a Christian on Sundays only does not a godly person make, studying your bible just as rarely does not a mature Christian make.</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0"/>
              </a:spcAft>
              <a:buNone/>
            </a:pPr>
            <a:r>
              <a:rPr lang="en" sz="1800">
                <a:solidFill>
                  <a:schemeClr val="lt1"/>
                </a:solidFill>
                <a:latin typeface="Verdana"/>
                <a:ea typeface="Verdana"/>
                <a:cs typeface="Verdana"/>
                <a:sym typeface="Verdana"/>
              </a:rPr>
              <a:t>Hebrews 5: 12-14 warns us of exactly that.</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0"/>
              </a:spcAft>
              <a:buNone/>
            </a:pPr>
            <a:r>
              <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0"/>
              </a:spcAft>
              <a:buNone/>
            </a:pPr>
            <a:r>
              <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1700"/>
              </a:spcAft>
              <a:buNone/>
            </a:pPr>
            <a:r>
              <a:t/>
            </a:r>
            <a:endParaRPr sz="1800">
              <a:solidFill>
                <a:schemeClr val="lt1"/>
              </a:solidFill>
              <a:highlight>
                <a:schemeClr val="lt1"/>
              </a:highlight>
              <a:latin typeface="Verdana"/>
              <a:ea typeface="Verdana"/>
              <a:cs typeface="Verdana"/>
              <a:sym typeface="Verdan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94" name="Shape 94"/>
        <p:cNvGrpSpPr/>
        <p:nvPr/>
      </p:nvGrpSpPr>
      <p:grpSpPr>
        <a:xfrm>
          <a:off x="0" y="0"/>
          <a:ext cx="0" cy="0"/>
          <a:chOff x="0" y="0"/>
          <a:chExt cx="0" cy="0"/>
        </a:xfrm>
      </p:grpSpPr>
      <p:pic>
        <p:nvPicPr>
          <p:cNvPr id="95" name="Google Shape;95;p19"/>
          <p:cNvPicPr preferRelativeResize="0"/>
          <p:nvPr/>
        </p:nvPicPr>
        <p:blipFill>
          <a:blip r:embed="rId3">
            <a:alphaModFix/>
          </a:blip>
          <a:stretch>
            <a:fillRect/>
          </a:stretch>
        </p:blipFill>
        <p:spPr>
          <a:xfrm>
            <a:off x="4618650" y="3925"/>
            <a:ext cx="4525350" cy="5139575"/>
          </a:xfrm>
          <a:prstGeom prst="rect">
            <a:avLst/>
          </a:prstGeom>
          <a:noFill/>
          <a:ln>
            <a:noFill/>
          </a:ln>
        </p:spPr>
      </p:pic>
      <p:sp>
        <p:nvSpPr>
          <p:cNvPr id="96" name="Google Shape;96;p19"/>
          <p:cNvSpPr txBox="1"/>
          <p:nvPr/>
        </p:nvSpPr>
        <p:spPr>
          <a:xfrm>
            <a:off x="4618650" y="125975"/>
            <a:ext cx="2813100" cy="382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4800">
              <a:solidFill>
                <a:srgbClr val="FF0000"/>
              </a:solidFill>
              <a:latin typeface="Verdana"/>
              <a:ea typeface="Verdana"/>
              <a:cs typeface="Verdana"/>
              <a:sym typeface="Verdana"/>
            </a:endParaRPr>
          </a:p>
        </p:txBody>
      </p:sp>
      <p:sp>
        <p:nvSpPr>
          <p:cNvPr id="97" name="Google Shape;97;p19"/>
          <p:cNvSpPr txBox="1"/>
          <p:nvPr/>
        </p:nvSpPr>
        <p:spPr>
          <a:xfrm>
            <a:off x="105400" y="252950"/>
            <a:ext cx="4466700" cy="43425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None/>
            </a:pPr>
            <a:r>
              <a:rPr b="1" i="1" lang="en" sz="1800">
                <a:solidFill>
                  <a:schemeClr val="lt1"/>
                </a:solidFill>
                <a:latin typeface="Verdana"/>
                <a:ea typeface="Verdana"/>
                <a:cs typeface="Verdana"/>
                <a:sym typeface="Verdana"/>
              </a:rPr>
              <a:t>“</a:t>
            </a:r>
            <a:r>
              <a:rPr i="1" lang="en" sz="1800">
                <a:solidFill>
                  <a:schemeClr val="lt1"/>
                </a:solidFill>
                <a:latin typeface="Verdana"/>
                <a:ea typeface="Verdana"/>
                <a:cs typeface="Verdana"/>
                <a:sym typeface="Verdana"/>
              </a:rPr>
              <a:t>For though by this time you ought to be teachers, you need someone to teach you again the first principles of the oracles of God; and you have come to need milk and not solid food. </a:t>
            </a:r>
            <a:endParaRPr i="1" sz="1800">
              <a:solidFill>
                <a:schemeClr val="lt1"/>
              </a:solidFill>
              <a:latin typeface="Verdana"/>
              <a:ea typeface="Verdana"/>
              <a:cs typeface="Verdana"/>
              <a:sym typeface="Verdana"/>
            </a:endParaRPr>
          </a:p>
          <a:p>
            <a:pPr indent="0" lvl="0" marL="0" rtl="0" algn="l">
              <a:lnSpc>
                <a:spcPct val="156000"/>
              </a:lnSpc>
              <a:spcBef>
                <a:spcPts val="1700"/>
              </a:spcBef>
              <a:spcAft>
                <a:spcPts val="1700"/>
              </a:spcAft>
              <a:buNone/>
            </a:pPr>
            <a:r>
              <a:rPr i="1" lang="en" sz="1800">
                <a:solidFill>
                  <a:schemeClr val="lt1"/>
                </a:solidFill>
                <a:latin typeface="Verdana"/>
                <a:ea typeface="Verdana"/>
                <a:cs typeface="Verdana"/>
                <a:sym typeface="Verdana"/>
              </a:rPr>
              <a:t>For everyone who partakes only of milk is unskilled in the word of righteousness, for he is a babe.</a:t>
            </a:r>
            <a:endParaRPr i="1" sz="1800">
              <a:solidFill>
                <a:schemeClr val="lt1"/>
              </a:solidFill>
              <a:highlight>
                <a:schemeClr val="lt1"/>
              </a:highlight>
              <a:latin typeface="Verdana"/>
              <a:ea typeface="Verdana"/>
              <a:cs typeface="Verdana"/>
              <a:sym typeface="Verdan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101" name="Shape 101"/>
        <p:cNvGrpSpPr/>
        <p:nvPr/>
      </p:nvGrpSpPr>
      <p:grpSpPr>
        <a:xfrm>
          <a:off x="0" y="0"/>
          <a:ext cx="0" cy="0"/>
          <a:chOff x="0" y="0"/>
          <a:chExt cx="0" cy="0"/>
        </a:xfrm>
      </p:grpSpPr>
      <p:pic>
        <p:nvPicPr>
          <p:cNvPr id="102" name="Google Shape;102;p20"/>
          <p:cNvPicPr preferRelativeResize="0"/>
          <p:nvPr/>
        </p:nvPicPr>
        <p:blipFill>
          <a:blip r:embed="rId3">
            <a:alphaModFix/>
          </a:blip>
          <a:stretch>
            <a:fillRect/>
          </a:stretch>
        </p:blipFill>
        <p:spPr>
          <a:xfrm>
            <a:off x="4618650" y="3925"/>
            <a:ext cx="4525350" cy="5139575"/>
          </a:xfrm>
          <a:prstGeom prst="rect">
            <a:avLst/>
          </a:prstGeom>
          <a:noFill/>
          <a:ln>
            <a:noFill/>
          </a:ln>
        </p:spPr>
      </p:pic>
      <p:sp>
        <p:nvSpPr>
          <p:cNvPr id="103" name="Google Shape;103;p20"/>
          <p:cNvSpPr txBox="1"/>
          <p:nvPr/>
        </p:nvSpPr>
        <p:spPr>
          <a:xfrm>
            <a:off x="4618650" y="125975"/>
            <a:ext cx="2813100" cy="382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4800">
              <a:solidFill>
                <a:srgbClr val="FF0000"/>
              </a:solidFill>
              <a:latin typeface="Verdana"/>
              <a:ea typeface="Verdana"/>
              <a:cs typeface="Verdana"/>
              <a:sym typeface="Verdana"/>
            </a:endParaRPr>
          </a:p>
        </p:txBody>
      </p:sp>
      <p:sp>
        <p:nvSpPr>
          <p:cNvPr id="104" name="Google Shape;104;p20"/>
          <p:cNvSpPr txBox="1"/>
          <p:nvPr/>
        </p:nvSpPr>
        <p:spPr>
          <a:xfrm>
            <a:off x="105400" y="252950"/>
            <a:ext cx="4466700" cy="43425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1700"/>
              </a:spcAft>
              <a:buNone/>
            </a:pPr>
            <a:r>
              <a:rPr i="1" lang="en" sz="1800">
                <a:solidFill>
                  <a:schemeClr val="lt1"/>
                </a:solidFill>
                <a:latin typeface="Verdana"/>
                <a:ea typeface="Verdana"/>
                <a:cs typeface="Verdana"/>
                <a:sym typeface="Verdana"/>
              </a:rPr>
              <a:t>But solid food belongs to those who are of full age, that is, those who by reason of use have their senses exercised to discern both good and evil.”</a:t>
            </a:r>
            <a:endParaRPr i="1" sz="1800">
              <a:solidFill>
                <a:schemeClr val="lt1"/>
              </a:solidFill>
              <a:highlight>
                <a:schemeClr val="lt1"/>
              </a:highlight>
              <a:latin typeface="Verdana"/>
              <a:ea typeface="Verdana"/>
              <a:cs typeface="Verdana"/>
              <a:sym typeface="Verdan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666666"/>
        </a:solidFill>
      </p:bgPr>
    </p:bg>
    <p:spTree>
      <p:nvGrpSpPr>
        <p:cNvPr id="108" name="Shape 108"/>
        <p:cNvGrpSpPr/>
        <p:nvPr/>
      </p:nvGrpSpPr>
      <p:grpSpPr>
        <a:xfrm>
          <a:off x="0" y="0"/>
          <a:ext cx="0" cy="0"/>
          <a:chOff x="0" y="0"/>
          <a:chExt cx="0" cy="0"/>
        </a:xfrm>
      </p:grpSpPr>
      <p:pic>
        <p:nvPicPr>
          <p:cNvPr id="109" name="Google Shape;109;p21"/>
          <p:cNvPicPr preferRelativeResize="0"/>
          <p:nvPr/>
        </p:nvPicPr>
        <p:blipFill>
          <a:blip r:embed="rId3">
            <a:alphaModFix/>
          </a:blip>
          <a:stretch>
            <a:fillRect/>
          </a:stretch>
        </p:blipFill>
        <p:spPr>
          <a:xfrm>
            <a:off x="4618650" y="3925"/>
            <a:ext cx="4525350" cy="5139575"/>
          </a:xfrm>
          <a:prstGeom prst="rect">
            <a:avLst/>
          </a:prstGeom>
          <a:noFill/>
          <a:ln>
            <a:noFill/>
          </a:ln>
        </p:spPr>
      </p:pic>
      <p:sp>
        <p:nvSpPr>
          <p:cNvPr id="110" name="Google Shape;110;p21"/>
          <p:cNvSpPr txBox="1"/>
          <p:nvPr/>
        </p:nvSpPr>
        <p:spPr>
          <a:xfrm>
            <a:off x="4618650" y="125975"/>
            <a:ext cx="2813100" cy="382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4800">
              <a:solidFill>
                <a:srgbClr val="FF0000"/>
              </a:solidFill>
              <a:latin typeface="Verdana"/>
              <a:ea typeface="Verdana"/>
              <a:cs typeface="Verdana"/>
              <a:sym typeface="Verdana"/>
            </a:endParaRPr>
          </a:p>
        </p:txBody>
      </p:sp>
      <p:sp>
        <p:nvSpPr>
          <p:cNvPr id="111" name="Google Shape;111;p21"/>
          <p:cNvSpPr txBox="1"/>
          <p:nvPr/>
        </p:nvSpPr>
        <p:spPr>
          <a:xfrm>
            <a:off x="105400" y="252950"/>
            <a:ext cx="4466700" cy="4342500"/>
          </a:xfrm>
          <a:prstGeom prst="rect">
            <a:avLst/>
          </a:prstGeom>
          <a:noFill/>
          <a:ln>
            <a:noFill/>
          </a:ln>
        </p:spPr>
        <p:txBody>
          <a:bodyPr anchorCtr="0" anchor="t" bIns="91425" lIns="91425" spcFirstLastPara="1" rIns="91425" wrap="square" tIns="91425">
            <a:noAutofit/>
          </a:bodyPr>
          <a:lstStyle/>
          <a:p>
            <a:pPr indent="0" lvl="0" marL="0" rtl="0" algn="l">
              <a:lnSpc>
                <a:spcPct val="156000"/>
              </a:lnSpc>
              <a:spcBef>
                <a:spcPts val="1700"/>
              </a:spcBef>
              <a:spcAft>
                <a:spcPts val="0"/>
              </a:spcAft>
              <a:buNone/>
            </a:pPr>
            <a:r>
              <a:rPr lang="en" sz="1800">
                <a:solidFill>
                  <a:schemeClr val="lt1"/>
                </a:solidFill>
                <a:latin typeface="Verdana"/>
                <a:ea typeface="Verdana"/>
                <a:cs typeface="Verdana"/>
                <a:sym typeface="Verdana"/>
              </a:rPr>
              <a:t>Christians who have been Christians for some time should be the ones teaching others. They should be the ones who are able to grasp the depth of the bible and the context behind what was written.</a:t>
            </a:r>
            <a:endParaRPr sz="1800">
              <a:solidFill>
                <a:schemeClr val="lt1"/>
              </a:solidFill>
              <a:latin typeface="Verdana"/>
              <a:ea typeface="Verdana"/>
              <a:cs typeface="Verdana"/>
              <a:sym typeface="Verdana"/>
            </a:endParaRPr>
          </a:p>
          <a:p>
            <a:pPr indent="0" lvl="0" marL="0" rtl="0" algn="l">
              <a:lnSpc>
                <a:spcPct val="156000"/>
              </a:lnSpc>
              <a:spcBef>
                <a:spcPts val="1700"/>
              </a:spcBef>
              <a:spcAft>
                <a:spcPts val="1700"/>
              </a:spcAft>
              <a:buNone/>
            </a:pPr>
            <a:r>
              <a:t/>
            </a:r>
            <a:endParaRPr i="1" sz="1800">
              <a:solidFill>
                <a:schemeClr val="lt1"/>
              </a:solidFill>
              <a:latin typeface="Verdana"/>
              <a:ea typeface="Verdana"/>
              <a:cs typeface="Verdana"/>
              <a:sym typeface="Verdana"/>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